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23"/>
  </p:notesMasterIdLst>
  <p:sldIdLst>
    <p:sldId id="301" r:id="rId4"/>
    <p:sldId id="257" r:id="rId5"/>
    <p:sldId id="258" r:id="rId6"/>
    <p:sldId id="321" r:id="rId7"/>
    <p:sldId id="259" r:id="rId8"/>
    <p:sldId id="292" r:id="rId9"/>
    <p:sldId id="318" r:id="rId10"/>
    <p:sldId id="309" r:id="rId11"/>
    <p:sldId id="314" r:id="rId12"/>
    <p:sldId id="319" r:id="rId13"/>
    <p:sldId id="320" r:id="rId14"/>
    <p:sldId id="315" r:id="rId15"/>
    <p:sldId id="316" r:id="rId16"/>
    <p:sldId id="268" r:id="rId17"/>
    <p:sldId id="322" r:id="rId18"/>
    <p:sldId id="302" r:id="rId19"/>
    <p:sldId id="303" r:id="rId20"/>
    <p:sldId id="305" r:id="rId21"/>
    <p:sldId id="304" r:id="rId22"/>
  </p:sldIdLst>
  <p:sldSz cx="12192000" cy="6858000"/>
  <p:notesSz cx="7559675" cy="10691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191C5110-EA8E-47CA-BFD8-E5B5D0E44D25}" type="datetimeFigureOut">
              <a:rPr lang="pt-BR" smtClean="0"/>
              <a:t>06/03/2025</a:t>
            </a:fld>
            <a:endParaRPr lang="pt-BR"/>
          </a:p>
        </p:txBody>
      </p:sp>
      <p:sp>
        <p:nvSpPr>
          <p:cNvPr id="4" name="Espaço Reservado para Imagem de Slide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745440F3-AB78-47AC-801A-C9C61B456573}" type="slidenum">
              <a:rPr lang="pt-BR" smtClean="0"/>
              <a:t>‹nº›</a:t>
            </a:fld>
            <a:endParaRPr lang="pt-BR"/>
          </a:p>
        </p:txBody>
      </p:sp>
    </p:spTree>
    <p:extLst>
      <p:ext uri="{BB962C8B-B14F-4D97-AF65-F5344CB8AC3E}">
        <p14:creationId xmlns:p14="http://schemas.microsoft.com/office/powerpoint/2010/main" val="2354453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5440F3-AB78-47AC-801A-C9C61B456573}" type="slidenum">
              <a:rPr lang="pt-BR" smtClean="0"/>
              <a:t>6</a:t>
            </a:fld>
            <a:endParaRPr lang="pt-BR"/>
          </a:p>
        </p:txBody>
      </p:sp>
    </p:spTree>
    <p:extLst>
      <p:ext uri="{BB962C8B-B14F-4D97-AF65-F5344CB8AC3E}">
        <p14:creationId xmlns:p14="http://schemas.microsoft.com/office/powerpoint/2010/main" val="2703123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5440F3-AB78-47AC-801A-C9C61B456573}" type="slidenum">
              <a:rPr lang="pt-BR" smtClean="0"/>
              <a:t>7</a:t>
            </a:fld>
            <a:endParaRPr lang="pt-BR"/>
          </a:p>
        </p:txBody>
      </p:sp>
    </p:spTree>
    <p:extLst>
      <p:ext uri="{BB962C8B-B14F-4D97-AF65-F5344CB8AC3E}">
        <p14:creationId xmlns:p14="http://schemas.microsoft.com/office/powerpoint/2010/main" val="3814395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5440F3-AB78-47AC-801A-C9C61B456573}" type="slidenum">
              <a:rPr lang="pt-BR" smtClean="0"/>
              <a:t>17</a:t>
            </a:fld>
            <a:endParaRPr lang="pt-BR"/>
          </a:p>
        </p:txBody>
      </p:sp>
    </p:spTree>
    <p:extLst>
      <p:ext uri="{BB962C8B-B14F-4D97-AF65-F5344CB8AC3E}">
        <p14:creationId xmlns:p14="http://schemas.microsoft.com/office/powerpoint/2010/main" val="2237712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071034BD-132F-43DF-A972-4B5F10772736}" type="slidenum">
              <a:t>‹nº›</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C3574EC3-F1AB-4CD7-ACA7-65D391AB5C21}" type="slidenum">
              <a:t>‹nº›</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6942E3A2-446A-417E-888C-FB2B2D6CECF5}" type="slidenum">
              <a:t>‹nº›</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5C6C820A-EB93-4C18-B798-2D8A1DB84F26}" type="slidenum">
              <a:t>‹nº›</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de Título">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13166C7A-2093-D6C3-1015-7D2F61716367}"/>
              </a:ext>
            </a:extLst>
          </p:cNvPr>
          <p:cNvPicPr>
            <a:picLocks noChangeAspect="1"/>
          </p:cNvPicPr>
          <p:nvPr userDrawn="1"/>
        </p:nvPicPr>
        <p:blipFill>
          <a:blip r:embed="rId2"/>
          <a:stretch>
            <a:fillRect/>
          </a:stretch>
        </p:blipFill>
        <p:spPr>
          <a:xfrm>
            <a:off x="0" y="1"/>
            <a:ext cx="12192000" cy="6858000"/>
          </a:xfrm>
          <a:prstGeom prst="rect">
            <a:avLst/>
          </a:prstGeom>
        </p:spPr>
      </p:pic>
      <p:pic>
        <p:nvPicPr>
          <p:cNvPr id="13" name="Imagem 12" descr="Ícone&#10;&#10;Descrição gerada automaticamente">
            <a:extLst>
              <a:ext uri="{FF2B5EF4-FFF2-40B4-BE49-F238E27FC236}">
                <a16:creationId xmlns:a16="http://schemas.microsoft.com/office/drawing/2014/main" id="{A316BF18-71C4-6DFB-3899-55975135C04A}"/>
              </a:ext>
            </a:extLst>
          </p:cNvPr>
          <p:cNvPicPr>
            <a:picLocks noChangeAspect="1"/>
          </p:cNvPicPr>
          <p:nvPr userDrawn="1"/>
        </p:nvPicPr>
        <p:blipFill>
          <a:blip r:embed="rId3"/>
          <a:stretch>
            <a:fillRect/>
          </a:stretch>
        </p:blipFill>
        <p:spPr>
          <a:xfrm>
            <a:off x="870780" y="4186431"/>
            <a:ext cx="6006010" cy="2458672"/>
          </a:xfrm>
          <a:prstGeom prst="rect">
            <a:avLst/>
          </a:prstGeom>
        </p:spPr>
      </p:pic>
    </p:spTree>
    <p:extLst>
      <p:ext uri="{BB962C8B-B14F-4D97-AF65-F5344CB8AC3E}">
        <p14:creationId xmlns:p14="http://schemas.microsoft.com/office/powerpoint/2010/main" val="2128479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t-BR" sz="3200" b="0" strike="noStrike" spc="-1">
              <a:latin typeface="Arial"/>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BB239C9F-6193-4981-A118-7789192109FF}" type="slidenum">
              <a:t>‹nº›</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t-BR" sz="3200" b="0" strike="noStrike" spc="-1">
              <a:latin typeface="Arial"/>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t-BR" sz="3200" b="0" strike="noStrike" spc="-1">
              <a:latin typeface="Arial"/>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8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8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9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t-BR" sz="3200" b="0" strike="noStrike" spc="-1">
              <a:latin typeface="Arial"/>
            </a:endParaRPr>
          </a:p>
        </p:txBody>
      </p:sp>
      <p:sp>
        <p:nvSpPr>
          <p:cNvPr id="9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pt-BR"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C55FED9F-532B-48B5-BE2B-4E63FE205479}" type="slidenum">
              <a:t>‹nº›</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9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9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t-BR" sz="3200" b="0" strike="noStrike" spc="-1">
              <a:latin typeface="Arial"/>
            </a:endParaRPr>
          </a:p>
        </p:txBody>
      </p:sp>
      <p:sp>
        <p:nvSpPr>
          <p:cNvPr id="9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10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0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0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10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0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0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10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0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11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1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1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11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1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1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1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2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2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t-BR"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C4DAF503-90AC-4FD1-8DAB-F276BD7555A4}" type="slidenum">
              <a:t>‹nº›</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72D44445-F4EF-41CE-A2E4-E98ADDF08A81}" type="slidenum">
              <a:t>‹nº›</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38FCE2F1-0562-4747-86C1-083EC299B640}" type="slidenum">
              <a:t>‹nº›</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BB91DF7A-C5E8-4445-81F0-4A3E221FD1C0}" type="slidenum">
              <a:t>‹nº›</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t-BR" sz="3200" b="0" strike="noStrike" spc="-1">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82631222-969E-48F1-B308-0AE98F671F81}" type="slidenum">
              <a:t>‹nº›</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A05B075C-5EF0-4CB9-877D-3E55194B6E6F}" type="slidenum">
              <a:t>‹nº›</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5.w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w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0" y="0"/>
            <a:ext cx="0" cy="0"/>
          </a:xfrm>
          <a:prstGeom prst="rect">
            <a:avLst/>
          </a:prstGeom>
          <a:noFill/>
          <a:ln w="0">
            <a:noFill/>
          </a:ln>
        </p:spPr>
        <p:txBody>
          <a:bodyPr lIns="90000" tIns="45000" rIns="90000" bIns="45000" anchor="t">
            <a:noAutofit/>
          </a:bodyPr>
          <a:lstStyle>
            <a:lvl1pPr algn="ctr">
              <a:lnSpc>
                <a:spcPct val="100000"/>
              </a:lnSpc>
              <a:buNone/>
              <a:defRPr lang="pt-BR" sz="1400" b="0" strike="noStrike" spc="-1">
                <a:solidFill>
                  <a:srgbClr val="000000"/>
                </a:solidFill>
                <a:latin typeface="Times New Roman"/>
                <a:ea typeface="DejaVu Sans"/>
              </a:defRPr>
            </a:lvl1pPr>
          </a:lstStyle>
          <a:p>
            <a:pPr algn="ctr">
              <a:lnSpc>
                <a:spcPct val="100000"/>
              </a:lnSpc>
              <a:buNone/>
            </a:pPr>
            <a:r>
              <a:rPr lang="pt-BR" sz="1400" b="0" strike="noStrike" spc="-1">
                <a:solidFill>
                  <a:srgbClr val="000000"/>
                </a:solidFill>
                <a:latin typeface="Times New Roman"/>
                <a:ea typeface="DejaVu Sans"/>
              </a:rPr>
              <a:t>&lt;rodapé&gt;</a:t>
            </a:r>
            <a:endParaRPr lang="pt-BR" sz="1400" b="0" strike="noStrike" spc="-1">
              <a:latin typeface="Times New Roman"/>
            </a:endParaRPr>
          </a:p>
        </p:txBody>
      </p:sp>
      <p:sp>
        <p:nvSpPr>
          <p:cNvPr id="6" name="PlaceHolder 2"/>
          <p:cNvSpPr>
            <a:spLocks noGrp="1"/>
          </p:cNvSpPr>
          <p:nvPr>
            <p:ph type="sldNum" idx="2"/>
          </p:nvPr>
        </p:nvSpPr>
        <p:spPr>
          <a:xfrm>
            <a:off x="0" y="0"/>
            <a:ext cx="0" cy="0"/>
          </a:xfrm>
          <a:prstGeom prst="rect">
            <a:avLst/>
          </a:prstGeom>
          <a:noFill/>
          <a:ln w="0">
            <a:noFill/>
          </a:ln>
        </p:spPr>
        <p:txBody>
          <a:bodyPr lIns="90000" tIns="45000" rIns="90000" bIns="45000" anchor="t">
            <a:noAutofit/>
          </a:bodyPr>
          <a:lstStyle>
            <a:lvl1pPr>
              <a:lnSpc>
                <a:spcPct val="100000"/>
              </a:lnSpc>
              <a:buNone/>
              <a:defRPr lang="pt-BR" sz="1800" b="0" strike="noStrike" spc="-1">
                <a:solidFill>
                  <a:srgbClr val="000000"/>
                </a:solidFill>
                <a:latin typeface="Calibri"/>
                <a:ea typeface="DejaVu Sans"/>
              </a:defRPr>
            </a:lvl1pPr>
          </a:lstStyle>
          <a:p>
            <a:pPr>
              <a:lnSpc>
                <a:spcPct val="100000"/>
              </a:lnSpc>
              <a:buNone/>
            </a:pPr>
            <a:fld id="{AF88E8BE-CFFB-43B4-8F50-9F524C2CF4AB}" type="slidenum">
              <a:rPr lang="pt-BR" sz="1800" b="0" strike="noStrike" spc="-1">
                <a:solidFill>
                  <a:srgbClr val="000000"/>
                </a:solidFill>
                <a:latin typeface="Calibri"/>
                <a:ea typeface="DejaVu Sans"/>
              </a:rPr>
              <a:t>‹nº›</a:t>
            </a:fld>
            <a:endParaRPr lang="pt-BR" sz="1800" b="0" strike="noStrike" spc="-1">
              <a:latin typeface="Times New Roman"/>
            </a:endParaRPr>
          </a:p>
        </p:txBody>
      </p:sp>
      <p:sp>
        <p:nvSpPr>
          <p:cNvPr id="2" name="PlaceHolder 3"/>
          <p:cNvSpPr>
            <a:spLocks noGrp="1"/>
          </p:cNvSpPr>
          <p:nvPr>
            <p:ph type="dt" idx="3"/>
          </p:nvPr>
        </p:nvSpPr>
        <p:spPr>
          <a:xfrm>
            <a:off x="0" y="0"/>
            <a:ext cx="0" cy="0"/>
          </a:xfrm>
          <a:prstGeom prst="rect">
            <a:avLst/>
          </a:prstGeom>
          <a:noFill/>
          <a:ln w="0">
            <a:noFill/>
          </a:ln>
        </p:spPr>
        <p:txBody>
          <a:bodyPr lIns="90000" tIns="45000" rIns="90000" bIns="45000" anchor="t">
            <a:noAutofit/>
          </a:bodyPr>
          <a:lstStyle>
            <a:lvl1pPr>
              <a:defRPr lang="pt-BR" sz="1400" b="0" strike="noStrike" spc="-1">
                <a:latin typeface="Times New Roman"/>
              </a:defRPr>
            </a:lvl1pPr>
          </a:lstStyle>
          <a:p>
            <a:r>
              <a:rPr lang="pt-BR" sz="1400" b="0" strike="noStrike" spc="-1">
                <a:latin typeface="Times New Roman"/>
              </a:rPr>
              <a:t>&lt;data/hora&gt;</a:t>
            </a: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pt-BR" sz="4400" b="0" strike="noStrike" spc="-1">
                <a:latin typeface="Arial"/>
              </a:rPr>
              <a:t>Clique para editar o formato do texto do título</a:t>
            </a: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32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24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20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1" name="Imagem 6"/>
          <p:cNvPicPr/>
          <p:nvPr/>
        </p:nvPicPr>
        <p:blipFill>
          <a:blip r:embed="rId14"/>
          <a:stretch/>
        </p:blipFill>
        <p:spPr>
          <a:xfrm>
            <a:off x="11609640" y="112680"/>
            <a:ext cx="430560" cy="201600"/>
          </a:xfrm>
          <a:prstGeom prst="rect">
            <a:avLst/>
          </a:prstGeom>
          <a:ln w="0">
            <a:noFill/>
          </a:ln>
        </p:spPr>
      </p:pic>
      <p:pic>
        <p:nvPicPr>
          <p:cNvPr id="42" name="Imagem 8"/>
          <p:cNvPicPr/>
          <p:nvPr/>
        </p:nvPicPr>
        <p:blipFill>
          <a:blip r:embed="rId15"/>
          <a:stretch/>
        </p:blipFill>
        <p:spPr>
          <a:xfrm>
            <a:off x="0" y="6710400"/>
            <a:ext cx="12190680" cy="144360"/>
          </a:xfrm>
          <a:prstGeom prst="rect">
            <a:avLst/>
          </a:prstGeom>
          <a:ln w="0">
            <a:noFill/>
          </a:ln>
        </p:spPr>
      </p:pic>
      <p:pic>
        <p:nvPicPr>
          <p:cNvPr id="43" name="Imagem 1"/>
          <p:cNvPicPr/>
          <p:nvPr/>
        </p:nvPicPr>
        <p:blipFill>
          <a:blip r:embed="rId16"/>
          <a:stretch/>
        </p:blipFill>
        <p:spPr>
          <a:xfrm>
            <a:off x="150480" y="112680"/>
            <a:ext cx="1875240" cy="87120"/>
          </a:xfrm>
          <a:prstGeom prst="rect">
            <a:avLst/>
          </a:prstGeom>
          <a:ln w="0">
            <a:noFill/>
          </a:ln>
        </p:spPr>
      </p:pic>
      <p:sp>
        <p:nvSpPr>
          <p:cNvPr id="4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pt-BR" sz="4400" b="0" strike="noStrike" spc="-1">
                <a:latin typeface="Arial"/>
              </a:rPr>
              <a:t>Clique para editar o formato do texto do título</a:t>
            </a:r>
          </a:p>
        </p:txBody>
      </p:sp>
      <p:sp>
        <p:nvSpPr>
          <p:cNvPr id="45"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32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24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20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2" name="Imagem 8"/>
          <p:cNvPicPr/>
          <p:nvPr/>
        </p:nvPicPr>
        <p:blipFill>
          <a:blip r:embed="rId14"/>
          <a:stretch/>
        </p:blipFill>
        <p:spPr>
          <a:xfrm>
            <a:off x="0" y="6710400"/>
            <a:ext cx="12190680" cy="144360"/>
          </a:xfrm>
          <a:prstGeom prst="rect">
            <a:avLst/>
          </a:prstGeom>
          <a:ln w="0">
            <a:noFill/>
          </a:ln>
        </p:spPr>
      </p:pic>
      <p:pic>
        <p:nvPicPr>
          <p:cNvPr id="83" name="Imagem 3" descr="Ícone&#10;&#10;Descrição gerada automaticamente"/>
          <p:cNvPicPr/>
          <p:nvPr/>
        </p:nvPicPr>
        <p:blipFill>
          <a:blip r:embed="rId15"/>
          <a:stretch/>
        </p:blipFill>
        <p:spPr>
          <a:xfrm>
            <a:off x="3093120" y="1924560"/>
            <a:ext cx="6004440" cy="2457360"/>
          </a:xfrm>
          <a:prstGeom prst="rect">
            <a:avLst/>
          </a:prstGeom>
          <a:ln w="0">
            <a:noFill/>
          </a:ln>
        </p:spPr>
      </p:pic>
      <p:sp>
        <p:nvSpPr>
          <p:cNvPr id="8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pt-BR" sz="4400" b="0" strike="noStrike" spc="-1">
                <a:latin typeface="Arial"/>
              </a:rPr>
              <a:t>Clique para editar o formato do texto do título</a:t>
            </a:r>
          </a:p>
        </p:txBody>
      </p:sp>
      <p:sp>
        <p:nvSpPr>
          <p:cNvPr id="85"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32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24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20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7BB323A-A884-4CFA-8C4F-6BD79E590AEC}"/>
              </a:ext>
            </a:extLst>
          </p:cNvPr>
          <p:cNvSpPr/>
          <p:nvPr/>
        </p:nvSpPr>
        <p:spPr>
          <a:xfrm>
            <a:off x="6470073" y="4302171"/>
            <a:ext cx="5264727" cy="1938992"/>
          </a:xfrm>
          <a:prstGeom prst="rect">
            <a:avLst/>
          </a:prstGeom>
          <a:solidFill>
            <a:schemeClr val="accent6">
              <a:lumMod val="60000"/>
              <a:lumOff val="40000"/>
            </a:schemeClr>
          </a:solidFill>
        </p:spPr>
        <p:txBody>
          <a:bodyPr wrap="square">
            <a:spAutoFit/>
          </a:bodyPr>
          <a:lstStyle/>
          <a:p>
            <a:pPr algn="ctr">
              <a:lnSpc>
                <a:spcPct val="100000"/>
              </a:lnSpc>
              <a:buNone/>
            </a:pPr>
            <a:r>
              <a:rPr lang="pt-BR" sz="4000" b="1" spc="-1" dirty="0">
                <a:solidFill>
                  <a:srgbClr val="2F5597"/>
                </a:solidFill>
              </a:rPr>
              <a:t>BPC – BENEFÍCIO DE PRESTAÇÃO</a:t>
            </a:r>
          </a:p>
          <a:p>
            <a:pPr algn="ctr">
              <a:lnSpc>
                <a:spcPct val="100000"/>
              </a:lnSpc>
              <a:buNone/>
            </a:pPr>
            <a:r>
              <a:rPr lang="pt-BR" sz="4000" b="1" spc="-1" dirty="0">
                <a:solidFill>
                  <a:srgbClr val="2F5597"/>
                </a:solidFill>
              </a:rPr>
              <a:t> CONTINUADA</a:t>
            </a:r>
            <a:endParaRPr lang="pt-BR" sz="4000" spc="-1" dirty="0"/>
          </a:p>
        </p:txBody>
      </p:sp>
    </p:spTree>
    <p:extLst>
      <p:ext uri="{BB962C8B-B14F-4D97-AF65-F5344CB8AC3E}">
        <p14:creationId xmlns:p14="http://schemas.microsoft.com/office/powerpoint/2010/main" val="354127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1A4EDE6-D8B6-485F-9679-9B0AC5268775}"/>
              </a:ext>
            </a:extLst>
          </p:cNvPr>
          <p:cNvSpPr/>
          <p:nvPr/>
        </p:nvSpPr>
        <p:spPr>
          <a:xfrm>
            <a:off x="670723" y="585612"/>
            <a:ext cx="10412914" cy="5786199"/>
          </a:xfrm>
          <a:prstGeom prst="rect">
            <a:avLst/>
          </a:prstGeom>
        </p:spPr>
        <p:txBody>
          <a:bodyPr wrap="square">
            <a:spAutoFit/>
          </a:bodyPr>
          <a:lstStyle/>
          <a:p>
            <a:pPr algn="ctr"/>
            <a:r>
              <a:rPr lang="pt-BR" sz="2600" b="1" dirty="0">
                <a:highlight>
                  <a:srgbClr val="FFFF00"/>
                </a:highlight>
                <a:latin typeface="+mj-lt"/>
              </a:rPr>
              <a:t>Mudanças no BPC</a:t>
            </a:r>
          </a:p>
          <a:p>
            <a:pPr algn="just"/>
            <a:r>
              <a:rPr lang="pt-BR" sz="2600" b="1" dirty="0">
                <a:latin typeface="+mj-lt"/>
              </a:rPr>
              <a:t>Biometria Obrigatória:</a:t>
            </a:r>
          </a:p>
          <a:p>
            <a:pPr algn="just"/>
            <a:r>
              <a:rPr lang="pt-BR" sz="2600" dirty="0">
                <a:latin typeface="+mj-lt"/>
              </a:rPr>
              <a:t>A coleta biométrica do requerente ou do Representante Legal (RL) passa a ser um requisito obrigatório para a concessão e manutenção do BPC.</a:t>
            </a:r>
          </a:p>
          <a:p>
            <a:pPr algn="just"/>
            <a:endParaRPr lang="pt-BR" sz="2600" dirty="0">
              <a:latin typeface="+mj-lt"/>
            </a:endParaRPr>
          </a:p>
          <a:p>
            <a:pPr algn="just"/>
            <a:r>
              <a:rPr lang="pt-BR" sz="2600" b="1" dirty="0">
                <a:latin typeface="+mj-lt"/>
              </a:rPr>
              <a:t>Paragrafo Único do Art. 1º</a:t>
            </a:r>
            <a:r>
              <a:rPr lang="pt-BR" sz="2600" dirty="0">
                <a:latin typeface="+mj-lt"/>
              </a:rPr>
              <a:t>: Nas localidades de difícil acesso, ou em razão de dificuldades de deslocamento do requerente, por motivo de idade avançada, estado de saúde ou outras situações excepcionais previstas em ato do Poder Executivo federal, não será exigido o documento de biometria enquanto o poder público não fornecer condições para realização do cadastro biométrico, inclusive por meios tecnológicos ou atendimento itinerante.</a:t>
            </a:r>
          </a:p>
          <a:p>
            <a:endParaRPr lang="pt-BR" sz="1600" dirty="0"/>
          </a:p>
          <a:p>
            <a:endParaRPr lang="pt-BR" sz="1600" b="1" dirty="0"/>
          </a:p>
        </p:txBody>
      </p:sp>
    </p:spTree>
    <p:extLst>
      <p:ext uri="{BB962C8B-B14F-4D97-AF65-F5344CB8AC3E}">
        <p14:creationId xmlns:p14="http://schemas.microsoft.com/office/powerpoint/2010/main" val="2321469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1A4EDE6-D8B6-485F-9679-9B0AC5268775}"/>
              </a:ext>
            </a:extLst>
          </p:cNvPr>
          <p:cNvSpPr/>
          <p:nvPr/>
        </p:nvSpPr>
        <p:spPr>
          <a:xfrm>
            <a:off x="1066800" y="696448"/>
            <a:ext cx="10266218" cy="4832092"/>
          </a:xfrm>
          <a:prstGeom prst="rect">
            <a:avLst/>
          </a:prstGeom>
        </p:spPr>
        <p:txBody>
          <a:bodyPr wrap="square">
            <a:spAutoFit/>
          </a:bodyPr>
          <a:lstStyle/>
          <a:p>
            <a:pPr algn="just"/>
            <a:r>
              <a:rPr lang="pt-BR" sz="2800" b="1" dirty="0">
                <a:highlight>
                  <a:srgbClr val="FFFF00"/>
                </a:highlight>
              </a:rPr>
              <a:t>Mudanças no BPC</a:t>
            </a:r>
          </a:p>
          <a:p>
            <a:pPr algn="just"/>
            <a:endParaRPr lang="pt-BR" sz="2800" dirty="0"/>
          </a:p>
          <a:p>
            <a:pPr algn="just"/>
            <a:r>
              <a:rPr lang="pt-BR" sz="2800" b="1" dirty="0"/>
              <a:t>Cálculo da renda:</a:t>
            </a:r>
          </a:p>
          <a:p>
            <a:pPr algn="just"/>
            <a:r>
              <a:rPr lang="pt-BR" sz="2800" dirty="0"/>
              <a:t>Somente poderão ser descontados do cálculo da renda do BPC aqueles valores previstos em lei, como o valor de outro BPC ou de benefício previdenciário de até  um salário mínimo recebidos no mesmo grupo familiar, de contratos de aprendizagem, de estágio supervisionado e valores recebidos a título de auxílio financeiro temporário ou de indenização por danos sofridos em decorrência de rompimento e colapso de barragens.</a:t>
            </a:r>
          </a:p>
        </p:txBody>
      </p:sp>
    </p:spTree>
    <p:extLst>
      <p:ext uri="{BB962C8B-B14F-4D97-AF65-F5344CB8AC3E}">
        <p14:creationId xmlns:p14="http://schemas.microsoft.com/office/powerpoint/2010/main" val="975819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881DBD-35CA-4B40-B14C-27FAA73BBF71}"/>
              </a:ext>
            </a:extLst>
          </p:cNvPr>
          <p:cNvSpPr/>
          <p:nvPr/>
        </p:nvSpPr>
        <p:spPr>
          <a:xfrm>
            <a:off x="969818" y="480082"/>
            <a:ext cx="10072255" cy="4985980"/>
          </a:xfrm>
          <a:prstGeom prst="rect">
            <a:avLst/>
          </a:prstGeom>
        </p:spPr>
        <p:txBody>
          <a:bodyPr wrap="square">
            <a:spAutoFit/>
          </a:bodyPr>
          <a:lstStyle/>
          <a:p>
            <a:endParaRPr lang="pt-BR" sz="1600" b="1" dirty="0">
              <a:highlight>
                <a:srgbClr val="FFFF00"/>
              </a:highlight>
            </a:endParaRPr>
          </a:p>
          <a:p>
            <a:r>
              <a:rPr lang="pt-BR" sz="2400" b="1" dirty="0">
                <a:highlight>
                  <a:srgbClr val="FFFF00"/>
                </a:highlight>
              </a:rPr>
              <a:t>MEU INSS e Regularização do </a:t>
            </a:r>
            <a:r>
              <a:rPr lang="pt-BR" sz="2400" b="1" dirty="0" err="1">
                <a:highlight>
                  <a:srgbClr val="FFFF00"/>
                </a:highlight>
              </a:rPr>
              <a:t>CadÚnico</a:t>
            </a:r>
            <a:endParaRPr lang="pt-BR" sz="2400" b="1" dirty="0">
              <a:highlight>
                <a:srgbClr val="FFFF00"/>
              </a:highlight>
            </a:endParaRPr>
          </a:p>
          <a:p>
            <a:endParaRPr lang="pt-BR" sz="2400" dirty="0"/>
          </a:p>
          <a:p>
            <a:pPr algn="just"/>
            <a:r>
              <a:rPr lang="pt-BR" sz="2400" dirty="0"/>
              <a:t>Meu INSS é um aplicativo que auxilia os beneficiários do BPC na regularização de sua inscrição no </a:t>
            </a:r>
            <a:r>
              <a:rPr lang="pt-BR" sz="2400" dirty="0" err="1"/>
              <a:t>CadÚnico</a:t>
            </a:r>
            <a:r>
              <a:rPr lang="pt-BR" sz="2400" dirty="0"/>
              <a:t>. O serviço permite que o usuário fique informado da necessidade de atualização.</a:t>
            </a:r>
          </a:p>
          <a:p>
            <a:pPr algn="just"/>
            <a:endParaRPr lang="pt-BR" sz="2400" dirty="0"/>
          </a:p>
          <a:p>
            <a:pPr algn="just"/>
            <a:r>
              <a:rPr lang="pt-BR" sz="2400" b="1" dirty="0"/>
              <a:t>ATENÇÃO:</a:t>
            </a:r>
          </a:p>
          <a:p>
            <a:pPr algn="just"/>
            <a:r>
              <a:rPr lang="pt-BR" sz="2400" dirty="0"/>
              <a:t>Os beneficiários do BPC quando não estiverem inscritos no </a:t>
            </a:r>
            <a:r>
              <a:rPr lang="pt-BR" sz="2400" dirty="0" err="1"/>
              <a:t>CadÚnico</a:t>
            </a:r>
            <a:r>
              <a:rPr lang="pt-BR" sz="2400" dirty="0"/>
              <a:t> poderão ser bloqueados e ou ter suspenso os benefícios. </a:t>
            </a:r>
          </a:p>
          <a:p>
            <a:endParaRPr lang="pt-BR" sz="2400" dirty="0"/>
          </a:p>
          <a:p>
            <a:pPr algn="just"/>
            <a:r>
              <a:rPr lang="pt-BR" sz="2400"/>
              <a:t>Após </a:t>
            </a:r>
            <a:r>
              <a:rPr lang="pt-BR" sz="2400" dirty="0"/>
              <a:t>a regularização, o benefício será liberado em até 72 horas, garantindo a continuidade do recebimento.</a:t>
            </a:r>
          </a:p>
          <a:p>
            <a:endParaRPr lang="pt-BR" sz="1400" dirty="0"/>
          </a:p>
        </p:txBody>
      </p:sp>
    </p:spTree>
    <p:extLst>
      <p:ext uri="{BB962C8B-B14F-4D97-AF65-F5344CB8AC3E}">
        <p14:creationId xmlns:p14="http://schemas.microsoft.com/office/powerpoint/2010/main" val="409849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881DBD-35CA-4B40-B14C-27FAA73BBF71}"/>
              </a:ext>
            </a:extLst>
          </p:cNvPr>
          <p:cNvSpPr/>
          <p:nvPr/>
        </p:nvSpPr>
        <p:spPr>
          <a:xfrm>
            <a:off x="872836" y="687900"/>
            <a:ext cx="10196945" cy="5632311"/>
          </a:xfrm>
          <a:prstGeom prst="rect">
            <a:avLst/>
          </a:prstGeom>
        </p:spPr>
        <p:txBody>
          <a:bodyPr wrap="square">
            <a:spAutoFit/>
          </a:bodyPr>
          <a:lstStyle/>
          <a:p>
            <a:pPr algn="just"/>
            <a:r>
              <a:rPr lang="pt-BR" sz="2400" b="1" dirty="0"/>
              <a:t>CADASTRO ÚNICO</a:t>
            </a:r>
          </a:p>
          <a:p>
            <a:pPr algn="just"/>
            <a:r>
              <a:rPr lang="pt-BR" sz="2400" dirty="0"/>
              <a:t>Para requerer ou manter o BPC, o </a:t>
            </a:r>
            <a:r>
              <a:rPr lang="pt-BR" sz="2400" b="1" dirty="0"/>
              <a:t>Cadastro Único </a:t>
            </a:r>
            <a:r>
              <a:rPr lang="pt-BR" sz="2400" dirty="0"/>
              <a:t>deverá estar atualizado (até 24 meses da última data de atualização). Deve ser registrado todos os CPFs de todos membros da família.</a:t>
            </a:r>
          </a:p>
          <a:p>
            <a:pPr algn="just"/>
            <a:endParaRPr lang="pt-BR" sz="2400" dirty="0"/>
          </a:p>
          <a:p>
            <a:pPr algn="just"/>
            <a:r>
              <a:rPr lang="pt-BR" sz="2400" dirty="0"/>
              <a:t>Os beneficiários com cadastros desatualizados há 18 (dezoito) meses ou mais de famílias deverão ser convocados a partir de 2025. Os beneficiários deverão ser notificados com antecedência mínima de 90 (noventa) dias, prorrogáveis 1 (uma) vez, por igual período, antes de proceder com a suspensão do beneficio.</a:t>
            </a:r>
          </a:p>
          <a:p>
            <a:pPr algn="just"/>
            <a:endParaRPr lang="pt-BR" sz="2400" dirty="0"/>
          </a:p>
          <a:p>
            <a:pPr algn="just"/>
            <a:r>
              <a:rPr lang="pt-BR" sz="2400" dirty="0"/>
              <a:t>Para fins de concessão ou manutenção, as famílias compostas de 1 (uma) só pessoa ou indivíduos que residem sem parentes, a inscrição ou a atualização do </a:t>
            </a:r>
            <a:r>
              <a:rPr lang="pt-BR" sz="2400" dirty="0" err="1"/>
              <a:t>CadÚnico</a:t>
            </a:r>
            <a:r>
              <a:rPr lang="pt-BR" sz="2400" dirty="0"/>
              <a:t> deverá ser feita no domicílio de residência da pessoa.</a:t>
            </a:r>
            <a:endParaRPr lang="pt-BR" dirty="0"/>
          </a:p>
        </p:txBody>
      </p:sp>
    </p:spTree>
    <p:extLst>
      <p:ext uri="{BB962C8B-B14F-4D97-AF65-F5344CB8AC3E}">
        <p14:creationId xmlns:p14="http://schemas.microsoft.com/office/powerpoint/2010/main" val="3968775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aixaDeTexto 1"/>
          <p:cNvSpPr/>
          <p:nvPr/>
        </p:nvSpPr>
        <p:spPr>
          <a:xfrm>
            <a:off x="10551600" y="5558040"/>
            <a:ext cx="1424520" cy="940680"/>
          </a:xfrm>
          <a:prstGeom prst="rect">
            <a:avLst/>
          </a:prstGeom>
          <a:noFill/>
          <a:ln w="0">
            <a:noFill/>
          </a:ln>
        </p:spPr>
        <p:style>
          <a:lnRef idx="0">
            <a:scrgbClr r="0" g="0" b="0"/>
          </a:lnRef>
          <a:fillRef idx="0">
            <a:scrgbClr r="0" g="0" b="0"/>
          </a:fillRef>
          <a:effectRef idx="0">
            <a:scrgbClr r="0" g="0" b="0"/>
          </a:effectRef>
          <a:fontRef idx="minor"/>
        </p:style>
      </p:sp>
      <p:pic>
        <p:nvPicPr>
          <p:cNvPr id="183" name="Imagem 2"/>
          <p:cNvPicPr/>
          <p:nvPr/>
        </p:nvPicPr>
        <p:blipFill>
          <a:blip r:embed="rId2"/>
          <a:stretch/>
        </p:blipFill>
        <p:spPr>
          <a:xfrm>
            <a:off x="6095880" y="3429000"/>
            <a:ext cx="0" cy="0"/>
          </a:xfrm>
          <a:prstGeom prst="rect">
            <a:avLst/>
          </a:prstGeom>
          <a:ln w="0">
            <a:noFill/>
          </a:ln>
        </p:spPr>
      </p:pic>
      <p:pic>
        <p:nvPicPr>
          <p:cNvPr id="184" name="Imagem 4"/>
          <p:cNvPicPr/>
          <p:nvPr/>
        </p:nvPicPr>
        <p:blipFill>
          <a:blip r:embed="rId3"/>
          <a:stretch/>
        </p:blipFill>
        <p:spPr>
          <a:xfrm>
            <a:off x="11373120" y="6028920"/>
            <a:ext cx="603000" cy="279000"/>
          </a:xfrm>
          <a:prstGeom prst="rect">
            <a:avLst/>
          </a:prstGeom>
          <a:ln w="0">
            <a:noFill/>
          </a:ln>
        </p:spPr>
      </p:pic>
      <p:sp>
        <p:nvSpPr>
          <p:cNvPr id="186" name="CaixaDeTexto 7"/>
          <p:cNvSpPr/>
          <p:nvPr/>
        </p:nvSpPr>
        <p:spPr>
          <a:xfrm>
            <a:off x="1757159" y="304692"/>
            <a:ext cx="7951617"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pt-BR" sz="2000" b="1" strike="noStrike" spc="-1" dirty="0">
                <a:solidFill>
                  <a:srgbClr val="000000"/>
                </a:solidFill>
                <a:latin typeface="Arial"/>
                <a:ea typeface="DejaVu Sans"/>
              </a:rPr>
              <a:t>FORMULÁRIO DE IMPOSSIBILIDADE</a:t>
            </a:r>
            <a:endParaRPr lang="pt-BR" sz="2000" b="0" strike="noStrike" spc="-1" dirty="0">
              <a:latin typeface="Arial"/>
            </a:endParaRPr>
          </a:p>
        </p:txBody>
      </p:sp>
      <p:sp>
        <p:nvSpPr>
          <p:cNvPr id="2" name="CaixaDeTexto 1"/>
          <p:cNvSpPr txBox="1"/>
          <p:nvPr/>
        </p:nvSpPr>
        <p:spPr>
          <a:xfrm>
            <a:off x="417261" y="1974405"/>
            <a:ext cx="9945940" cy="4524315"/>
          </a:xfrm>
          <a:prstGeom prst="rect">
            <a:avLst/>
          </a:prstGeom>
          <a:noFill/>
        </p:spPr>
        <p:txBody>
          <a:bodyPr wrap="square" rtlCol="0">
            <a:spAutoFit/>
          </a:bodyPr>
          <a:lstStyle/>
          <a:p>
            <a:pPr algn="just"/>
            <a:r>
              <a:rPr lang="pt-BR" dirty="0">
                <a:latin typeface="+mj-lt"/>
              </a:rPr>
              <a:t>Pessoas que </a:t>
            </a:r>
            <a:r>
              <a:rPr lang="pt-BR" b="1" dirty="0">
                <a:latin typeface="+mj-lt"/>
              </a:rPr>
              <a:t>NÃO PODEM SE CADASTRAR </a:t>
            </a:r>
            <a:r>
              <a:rPr lang="pt-BR" dirty="0">
                <a:latin typeface="+mj-lt"/>
              </a:rPr>
              <a:t>podem utilizar o Formulário de Impossibilidade.</a:t>
            </a:r>
          </a:p>
          <a:p>
            <a:pPr algn="just"/>
            <a:endParaRPr lang="pt-BR" dirty="0">
              <a:latin typeface="+mj-lt"/>
            </a:endParaRPr>
          </a:p>
          <a:p>
            <a:pPr marL="285750" indent="-285750" algn="just">
              <a:buFont typeface="Arial" panose="020B0604020202020204" pitchFamily="34" charset="0"/>
              <a:buChar char="•"/>
            </a:pPr>
            <a:r>
              <a:rPr lang="pt-BR" dirty="0">
                <a:latin typeface="+mj-lt"/>
              </a:rPr>
              <a:t>Pessoas com dados atípicos (sem sobrenome, sobrenome com uma letra, data de nascimento zerada ou inválida);</a:t>
            </a:r>
          </a:p>
          <a:p>
            <a:pPr marL="285750" indent="-285750" algn="just">
              <a:buFont typeface="Arial" panose="020B0604020202020204" pitchFamily="34" charset="0"/>
              <a:buChar char="•"/>
            </a:pPr>
            <a:endParaRPr lang="pt-BR" dirty="0">
              <a:latin typeface="+mj-lt"/>
            </a:endParaRPr>
          </a:p>
          <a:p>
            <a:pPr marL="285750" indent="-285750" algn="just">
              <a:buFont typeface="Arial" panose="020B0604020202020204" pitchFamily="34" charset="0"/>
              <a:buChar char="•"/>
            </a:pPr>
            <a:r>
              <a:rPr lang="pt-BR" dirty="0">
                <a:latin typeface="+mj-lt"/>
              </a:rPr>
              <a:t>Pessoas sem família de referência ou internadas ou em serviços de acolhimento há mais de 12 meses e que não possuem RL constituído – prazo de 02 (dois) anos para regularização da situação.</a:t>
            </a:r>
          </a:p>
          <a:p>
            <a:pPr marL="285750" indent="-285750" algn="just">
              <a:buFont typeface="Arial" panose="020B0604020202020204" pitchFamily="34" charset="0"/>
              <a:buChar char="•"/>
            </a:pPr>
            <a:endParaRPr lang="pt-BR" dirty="0">
              <a:latin typeface="+mj-lt"/>
            </a:endParaRPr>
          </a:p>
          <a:p>
            <a:pPr marL="285750" indent="-285750" algn="just">
              <a:buFont typeface="Arial" panose="020B0604020202020204" pitchFamily="34" charset="0"/>
              <a:buChar char="•"/>
            </a:pPr>
            <a:r>
              <a:rPr lang="pt-BR" dirty="0">
                <a:latin typeface="+mj-lt"/>
              </a:rPr>
              <a:t>O Formulário está disponível no CECAD.2 para os perfis de gestor e de técnico municipal por meio do GOV.BR. Ele deve ser usado para registrar beneficiários ou requerentes do BPC que se enquadram nos casos dispostos na Instrução Operacional Conjunta SNAS/SAGI nº1/2019. Os perfis de gestor e técnico municipal devem preencher o formulário e salvá-lo no sistema. Após o preenchimento, o formulário deve ser impresso, carimbado e assinado pelo gestor ou responsável pelo Cadastro Único no município.</a:t>
            </a:r>
          </a:p>
          <a:p>
            <a:pPr marL="285750" indent="-285750" algn="just">
              <a:buFont typeface="Arial" panose="020B0604020202020204" pitchFamily="34" charset="0"/>
              <a:buChar char="•"/>
            </a:pPr>
            <a:endParaRPr lang="pt-BR" dirty="0"/>
          </a:p>
        </p:txBody>
      </p:sp>
      <p:pic>
        <p:nvPicPr>
          <p:cNvPr id="9" name="Imagem 8">
            <a:extLst>
              <a:ext uri="{FF2B5EF4-FFF2-40B4-BE49-F238E27FC236}">
                <a16:creationId xmlns:a16="http://schemas.microsoft.com/office/drawing/2014/main" id="{BA1D0986-0FAA-403B-808F-FDC41E0363BA}"/>
              </a:ext>
            </a:extLst>
          </p:cNvPr>
          <p:cNvPicPr>
            <a:picLocks noChangeAspect="1"/>
          </p:cNvPicPr>
          <p:nvPr/>
        </p:nvPicPr>
        <p:blipFill>
          <a:blip r:embed="rId4"/>
          <a:stretch>
            <a:fillRect/>
          </a:stretch>
        </p:blipFill>
        <p:spPr>
          <a:xfrm>
            <a:off x="1910403" y="763387"/>
            <a:ext cx="6959655" cy="115097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aixaDeTexto 1"/>
          <p:cNvSpPr/>
          <p:nvPr/>
        </p:nvSpPr>
        <p:spPr>
          <a:xfrm>
            <a:off x="10551600" y="5558040"/>
            <a:ext cx="1424520" cy="940680"/>
          </a:xfrm>
          <a:prstGeom prst="rect">
            <a:avLst/>
          </a:prstGeom>
          <a:noFill/>
          <a:ln w="0">
            <a:noFill/>
          </a:ln>
        </p:spPr>
        <p:style>
          <a:lnRef idx="0">
            <a:scrgbClr r="0" g="0" b="0"/>
          </a:lnRef>
          <a:fillRef idx="0">
            <a:scrgbClr r="0" g="0" b="0"/>
          </a:fillRef>
          <a:effectRef idx="0">
            <a:scrgbClr r="0" g="0" b="0"/>
          </a:effectRef>
          <a:fontRef idx="minor"/>
        </p:style>
      </p:sp>
      <p:pic>
        <p:nvPicPr>
          <p:cNvPr id="183" name="Imagem 2"/>
          <p:cNvPicPr/>
          <p:nvPr/>
        </p:nvPicPr>
        <p:blipFill>
          <a:blip r:embed="rId2"/>
          <a:stretch/>
        </p:blipFill>
        <p:spPr>
          <a:xfrm>
            <a:off x="6095880" y="3429000"/>
            <a:ext cx="0" cy="0"/>
          </a:xfrm>
          <a:prstGeom prst="rect">
            <a:avLst/>
          </a:prstGeom>
          <a:ln w="0">
            <a:noFill/>
          </a:ln>
        </p:spPr>
      </p:pic>
      <p:pic>
        <p:nvPicPr>
          <p:cNvPr id="184" name="Imagem 4"/>
          <p:cNvPicPr/>
          <p:nvPr/>
        </p:nvPicPr>
        <p:blipFill>
          <a:blip r:embed="rId3"/>
          <a:stretch/>
        </p:blipFill>
        <p:spPr>
          <a:xfrm>
            <a:off x="11373120" y="6028920"/>
            <a:ext cx="603000" cy="279000"/>
          </a:xfrm>
          <a:prstGeom prst="rect">
            <a:avLst/>
          </a:prstGeom>
          <a:ln w="0">
            <a:noFill/>
          </a:ln>
        </p:spPr>
      </p:pic>
      <p:sp>
        <p:nvSpPr>
          <p:cNvPr id="186" name="CaixaDeTexto 7"/>
          <p:cNvSpPr/>
          <p:nvPr/>
        </p:nvSpPr>
        <p:spPr>
          <a:xfrm>
            <a:off x="1757159" y="304692"/>
            <a:ext cx="7951617"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pt-BR" sz="2000" b="1" strike="noStrike" spc="-1" dirty="0">
                <a:solidFill>
                  <a:srgbClr val="000000"/>
                </a:solidFill>
                <a:latin typeface="Arial"/>
                <a:ea typeface="DejaVu Sans"/>
              </a:rPr>
              <a:t>FORMULÁRIO DE IMPOSSIBILIDADE</a:t>
            </a:r>
            <a:endParaRPr lang="pt-BR" sz="2000" b="0" strike="noStrike" spc="-1" dirty="0">
              <a:latin typeface="Arial"/>
            </a:endParaRPr>
          </a:p>
        </p:txBody>
      </p:sp>
      <p:sp>
        <p:nvSpPr>
          <p:cNvPr id="2" name="CaixaDeTexto 1"/>
          <p:cNvSpPr txBox="1"/>
          <p:nvPr/>
        </p:nvSpPr>
        <p:spPr>
          <a:xfrm>
            <a:off x="417260" y="1166842"/>
            <a:ext cx="10631413" cy="369332"/>
          </a:xfrm>
          <a:prstGeom prst="rect">
            <a:avLst/>
          </a:prstGeom>
          <a:noFill/>
        </p:spPr>
        <p:txBody>
          <a:bodyPr wrap="square" rtlCol="0">
            <a:spAutoFit/>
          </a:bodyPr>
          <a:lstStyle/>
          <a:p>
            <a:pPr marL="285750" indent="-285750" algn="just">
              <a:buFont typeface="Arial" panose="020B0604020202020204" pitchFamily="34" charset="0"/>
              <a:buChar char="•"/>
            </a:pPr>
            <a:endParaRPr lang="pt-BR" dirty="0"/>
          </a:p>
        </p:txBody>
      </p:sp>
      <p:pic>
        <p:nvPicPr>
          <p:cNvPr id="3" name="Imagem 2">
            <a:extLst>
              <a:ext uri="{FF2B5EF4-FFF2-40B4-BE49-F238E27FC236}">
                <a16:creationId xmlns:a16="http://schemas.microsoft.com/office/drawing/2014/main" id="{1F5B06E5-0922-4018-AECD-AA26D06DC3B6}"/>
              </a:ext>
            </a:extLst>
          </p:cNvPr>
          <p:cNvPicPr>
            <a:picLocks noChangeAspect="1"/>
          </p:cNvPicPr>
          <p:nvPr/>
        </p:nvPicPr>
        <p:blipFill>
          <a:blip r:embed="rId4"/>
          <a:stretch>
            <a:fillRect/>
          </a:stretch>
        </p:blipFill>
        <p:spPr>
          <a:xfrm>
            <a:off x="1564883" y="1166842"/>
            <a:ext cx="8336166" cy="3770932"/>
          </a:xfrm>
          <a:prstGeom prst="rect">
            <a:avLst/>
          </a:prstGeom>
        </p:spPr>
      </p:pic>
      <p:sp>
        <p:nvSpPr>
          <p:cNvPr id="5" name="CaixaDeTexto 4">
            <a:extLst>
              <a:ext uri="{FF2B5EF4-FFF2-40B4-BE49-F238E27FC236}">
                <a16:creationId xmlns:a16="http://schemas.microsoft.com/office/drawing/2014/main" id="{56CBDF9F-843F-4090-8B5C-5C43FE168DA9}"/>
              </a:ext>
            </a:extLst>
          </p:cNvPr>
          <p:cNvSpPr txBox="1"/>
          <p:nvPr/>
        </p:nvSpPr>
        <p:spPr>
          <a:xfrm>
            <a:off x="1407459" y="5459506"/>
            <a:ext cx="9027459" cy="646331"/>
          </a:xfrm>
          <a:prstGeom prst="rect">
            <a:avLst/>
          </a:prstGeom>
          <a:solidFill>
            <a:schemeClr val="accent6">
              <a:lumMod val="60000"/>
              <a:lumOff val="40000"/>
            </a:schemeClr>
          </a:solidFill>
        </p:spPr>
        <p:txBody>
          <a:bodyPr wrap="square" rtlCol="0">
            <a:spAutoFit/>
          </a:bodyPr>
          <a:lstStyle/>
          <a:p>
            <a:pPr algn="just"/>
            <a:r>
              <a:rPr lang="pt-BR" b="1" dirty="0"/>
              <a:t>ATENÇÃO! </a:t>
            </a:r>
            <a:r>
              <a:rPr lang="pt-BR" dirty="0"/>
              <a:t>Se os dados da pessoa baterem com a Receita Federal é possível cadastrar no novo sistema do Portal do Cadastro Único</a:t>
            </a:r>
          </a:p>
        </p:txBody>
      </p:sp>
    </p:spTree>
    <p:extLst>
      <p:ext uri="{BB962C8B-B14F-4D97-AF65-F5344CB8AC3E}">
        <p14:creationId xmlns:p14="http://schemas.microsoft.com/office/powerpoint/2010/main" val="1597524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6BB62-F757-4121-93B9-9CF66AA3E4D4}"/>
              </a:ext>
            </a:extLst>
          </p:cNvPr>
          <p:cNvSpPr>
            <a:spLocks noGrp="1"/>
          </p:cNvSpPr>
          <p:nvPr>
            <p:ph type="title"/>
          </p:nvPr>
        </p:nvSpPr>
        <p:spPr>
          <a:xfrm>
            <a:off x="609480" y="605296"/>
            <a:ext cx="10972440" cy="1144800"/>
          </a:xfrm>
        </p:spPr>
        <p:txBody>
          <a:bodyPr/>
          <a:lstStyle/>
          <a:p>
            <a:pPr fontAlgn="base"/>
            <a:r>
              <a:rPr lang="pt-BR" sz="2400" b="1" dirty="0"/>
              <a:t>SAA</a:t>
            </a:r>
            <a:r>
              <a:rPr lang="en-US" sz="2400" dirty="0"/>
              <a:t>​</a:t>
            </a:r>
            <a:br>
              <a:rPr lang="en-US" sz="2400" dirty="0"/>
            </a:br>
            <a:r>
              <a:rPr lang="pt-BR" sz="2400" b="1" dirty="0"/>
              <a:t>Sistema de Autenticação e Autorização</a:t>
            </a:r>
            <a:r>
              <a:rPr lang="en-US" sz="2400" dirty="0"/>
              <a:t>​</a:t>
            </a:r>
            <a:br>
              <a:rPr lang="en-US" sz="2400" dirty="0"/>
            </a:br>
            <a:r>
              <a:rPr lang="pt-BR" sz="2400" b="1" dirty="0"/>
              <a:t>RMA – Registro Mensal de Atendimento – Lista de Beneficiários</a:t>
            </a:r>
            <a:r>
              <a:rPr lang="en-US" sz="2400" dirty="0"/>
              <a:t>​</a:t>
            </a:r>
            <a:br>
              <a:rPr lang="en-US" sz="2400" dirty="0"/>
            </a:br>
            <a:endParaRPr lang="pt-BR" sz="2400" dirty="0"/>
          </a:p>
        </p:txBody>
      </p:sp>
      <p:pic>
        <p:nvPicPr>
          <p:cNvPr id="5" name="Imagem 4">
            <a:extLst>
              <a:ext uri="{FF2B5EF4-FFF2-40B4-BE49-F238E27FC236}">
                <a16:creationId xmlns:a16="http://schemas.microsoft.com/office/drawing/2014/main" id="{8EC6F67D-91E2-4B2A-A9D1-E4C971E974D8}"/>
              </a:ext>
            </a:extLst>
          </p:cNvPr>
          <p:cNvPicPr>
            <a:picLocks noChangeAspect="1"/>
          </p:cNvPicPr>
          <p:nvPr/>
        </p:nvPicPr>
        <p:blipFill rotWithShape="1">
          <a:blip r:embed="rId2"/>
          <a:srcRect t="17625"/>
          <a:stretch/>
        </p:blipFill>
        <p:spPr>
          <a:xfrm>
            <a:off x="761999" y="1533777"/>
            <a:ext cx="10072255" cy="5047132"/>
          </a:xfrm>
          <a:prstGeom prst="rect">
            <a:avLst/>
          </a:prstGeom>
        </p:spPr>
      </p:pic>
    </p:spTree>
    <p:extLst>
      <p:ext uri="{BB962C8B-B14F-4D97-AF65-F5344CB8AC3E}">
        <p14:creationId xmlns:p14="http://schemas.microsoft.com/office/powerpoint/2010/main" val="1529641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C105E3-6908-494B-AB7E-AD85BAD6BCE2}"/>
              </a:ext>
            </a:extLst>
          </p:cNvPr>
          <p:cNvSpPr>
            <a:spLocks noGrp="1"/>
          </p:cNvSpPr>
          <p:nvPr>
            <p:ph type="title"/>
          </p:nvPr>
        </p:nvSpPr>
        <p:spPr/>
        <p:txBody>
          <a:bodyPr/>
          <a:lstStyle/>
          <a:p>
            <a:r>
              <a:rPr lang="pt-BR" sz="2400" b="1" dirty="0">
                <a:solidFill>
                  <a:prstClr val="black"/>
                </a:solidFill>
              </a:rPr>
              <a:t>SAA</a:t>
            </a:r>
            <a:r>
              <a:rPr lang="en-US" sz="2400" dirty="0">
                <a:solidFill>
                  <a:prstClr val="black"/>
                </a:solidFill>
              </a:rPr>
              <a:t>​</a:t>
            </a:r>
            <a:br>
              <a:rPr lang="en-US" sz="2400" dirty="0">
                <a:solidFill>
                  <a:prstClr val="black"/>
                </a:solidFill>
              </a:rPr>
            </a:br>
            <a:r>
              <a:rPr lang="pt-BR" sz="2400" b="1" dirty="0">
                <a:solidFill>
                  <a:prstClr val="black"/>
                </a:solidFill>
              </a:rPr>
              <a:t>Sistema de Autenticação e Autorização</a:t>
            </a:r>
            <a:r>
              <a:rPr lang="en-US" sz="2400" dirty="0">
                <a:solidFill>
                  <a:prstClr val="black"/>
                </a:solidFill>
              </a:rPr>
              <a:t>​</a:t>
            </a:r>
            <a:br>
              <a:rPr lang="en-US" sz="2400" dirty="0">
                <a:solidFill>
                  <a:prstClr val="black"/>
                </a:solidFill>
              </a:rPr>
            </a:br>
            <a:r>
              <a:rPr lang="pt-BR" sz="2400" b="1" dirty="0">
                <a:solidFill>
                  <a:prstClr val="black"/>
                </a:solidFill>
              </a:rPr>
              <a:t>RMA – Registro Mensal de Atendimento</a:t>
            </a:r>
            <a:r>
              <a:rPr lang="en-US" sz="2400" dirty="0">
                <a:solidFill>
                  <a:prstClr val="black"/>
                </a:solidFill>
              </a:rPr>
              <a:t>​</a:t>
            </a:r>
            <a:endParaRPr lang="pt-BR" dirty="0"/>
          </a:p>
        </p:txBody>
      </p:sp>
      <p:pic>
        <p:nvPicPr>
          <p:cNvPr id="4" name="Imagem 3">
            <a:extLst>
              <a:ext uri="{FF2B5EF4-FFF2-40B4-BE49-F238E27FC236}">
                <a16:creationId xmlns:a16="http://schemas.microsoft.com/office/drawing/2014/main" id="{B88E9C97-21E9-4925-A0FF-76DF2F20068D}"/>
              </a:ext>
            </a:extLst>
          </p:cNvPr>
          <p:cNvPicPr>
            <a:picLocks noChangeAspect="1"/>
          </p:cNvPicPr>
          <p:nvPr/>
        </p:nvPicPr>
        <p:blipFill>
          <a:blip r:embed="rId3"/>
          <a:stretch>
            <a:fillRect/>
          </a:stretch>
        </p:blipFill>
        <p:spPr>
          <a:xfrm>
            <a:off x="2028257" y="1585966"/>
            <a:ext cx="8693531" cy="3219899"/>
          </a:xfrm>
          <a:prstGeom prst="rect">
            <a:avLst/>
          </a:prstGeom>
        </p:spPr>
      </p:pic>
      <p:sp>
        <p:nvSpPr>
          <p:cNvPr id="5" name="Retângulo 4">
            <a:extLst>
              <a:ext uri="{FF2B5EF4-FFF2-40B4-BE49-F238E27FC236}">
                <a16:creationId xmlns:a16="http://schemas.microsoft.com/office/drawing/2014/main" id="{30EB1FA9-AE4F-4493-82F4-585CD81AA0D1}"/>
              </a:ext>
            </a:extLst>
          </p:cNvPr>
          <p:cNvSpPr/>
          <p:nvPr/>
        </p:nvSpPr>
        <p:spPr>
          <a:xfrm>
            <a:off x="6078073" y="4931515"/>
            <a:ext cx="6096000" cy="1477328"/>
          </a:xfrm>
          <a:prstGeom prst="rect">
            <a:avLst/>
          </a:prstGeom>
        </p:spPr>
        <p:txBody>
          <a:bodyPr>
            <a:spAutoFit/>
          </a:bodyPr>
          <a:lstStyle/>
          <a:p>
            <a:r>
              <a:rPr lang="pt-BR" dirty="0">
                <a:solidFill>
                  <a:srgbClr val="000000"/>
                </a:solidFill>
                <a:latin typeface="CIDFont+F6"/>
              </a:rPr>
              <a:t>Situação – Situação em que se encontra o benefício​</a:t>
            </a:r>
            <a:br>
              <a:rPr lang="pt-BR" dirty="0">
                <a:solidFill>
                  <a:srgbClr val="000000"/>
                </a:solidFill>
                <a:latin typeface="CIDFont+F6"/>
              </a:rPr>
            </a:br>
            <a:r>
              <a:rPr lang="pt-BR" dirty="0">
                <a:solidFill>
                  <a:srgbClr val="000000"/>
                </a:solidFill>
                <a:latin typeface="CIDFont+F11"/>
              </a:rPr>
              <a:t> </a:t>
            </a:r>
            <a:r>
              <a:rPr lang="pt-BR" dirty="0">
                <a:solidFill>
                  <a:srgbClr val="000000"/>
                </a:solidFill>
                <a:latin typeface="CIDFont+F6"/>
              </a:rPr>
              <a:t>Ativo: Benefício que está regular;​</a:t>
            </a:r>
            <a:br>
              <a:rPr lang="pt-BR" dirty="0">
                <a:solidFill>
                  <a:srgbClr val="000000"/>
                </a:solidFill>
                <a:latin typeface="CIDFont+F6"/>
              </a:rPr>
            </a:br>
            <a:r>
              <a:rPr lang="pt-BR" dirty="0">
                <a:solidFill>
                  <a:srgbClr val="000000"/>
                </a:solidFill>
                <a:latin typeface="CIDFont+F11"/>
              </a:rPr>
              <a:t> </a:t>
            </a:r>
            <a:r>
              <a:rPr lang="pt-BR" dirty="0">
                <a:solidFill>
                  <a:srgbClr val="000000"/>
                </a:solidFill>
                <a:latin typeface="CIDFont+F6"/>
              </a:rPr>
              <a:t>Suspenso: Benefício que foi suspenso durante período de averiguação administrativa; e​</a:t>
            </a:r>
            <a:br>
              <a:rPr lang="pt-BR" dirty="0">
                <a:solidFill>
                  <a:srgbClr val="000000"/>
                </a:solidFill>
                <a:latin typeface="CIDFont+F6"/>
              </a:rPr>
            </a:br>
            <a:r>
              <a:rPr lang="pt-BR" dirty="0">
                <a:solidFill>
                  <a:srgbClr val="000000"/>
                </a:solidFill>
                <a:latin typeface="CIDFont+F11"/>
              </a:rPr>
              <a:t> </a:t>
            </a:r>
            <a:r>
              <a:rPr lang="pt-BR" dirty="0">
                <a:solidFill>
                  <a:srgbClr val="000000"/>
                </a:solidFill>
                <a:latin typeface="CIDFont+F6"/>
              </a:rPr>
              <a:t>Cessado: Benefício que já foi cancelado</a:t>
            </a:r>
            <a:r>
              <a:rPr lang="pt-BR" dirty="0">
                <a:solidFill>
                  <a:srgbClr val="000000"/>
                </a:solidFill>
                <a:latin typeface="Calibri" panose="020F0502020204030204" pitchFamily="34" charset="0"/>
              </a:rPr>
              <a:t> </a:t>
            </a:r>
            <a:endParaRPr lang="pt-BR" dirty="0"/>
          </a:p>
        </p:txBody>
      </p:sp>
      <p:sp>
        <p:nvSpPr>
          <p:cNvPr id="7" name="Retângulo 6">
            <a:extLst>
              <a:ext uri="{FF2B5EF4-FFF2-40B4-BE49-F238E27FC236}">
                <a16:creationId xmlns:a16="http://schemas.microsoft.com/office/drawing/2014/main" id="{D7D407C7-E45E-4E1C-8376-A79400628BB4}"/>
              </a:ext>
            </a:extLst>
          </p:cNvPr>
          <p:cNvSpPr/>
          <p:nvPr/>
        </p:nvSpPr>
        <p:spPr>
          <a:xfrm>
            <a:off x="286868" y="5200458"/>
            <a:ext cx="3810000" cy="1754326"/>
          </a:xfrm>
          <a:prstGeom prst="rect">
            <a:avLst/>
          </a:prstGeom>
        </p:spPr>
        <p:txBody>
          <a:bodyPr wrap="square">
            <a:spAutoFit/>
          </a:bodyPr>
          <a:lstStyle/>
          <a:p>
            <a:r>
              <a:rPr lang="pt-BR" dirty="0">
                <a:solidFill>
                  <a:srgbClr val="000000"/>
                </a:solidFill>
                <a:latin typeface="CIDFont+F2"/>
              </a:rPr>
              <a:t>Fonte: Guia para extração no RMA das​ listas dos beneficiários do BPC e​ dos requerentes contemplados​</a:t>
            </a:r>
            <a:br>
              <a:rPr lang="pt-BR" dirty="0">
                <a:solidFill>
                  <a:srgbClr val="000000"/>
                </a:solidFill>
                <a:latin typeface="CIDFont+F2"/>
              </a:rPr>
            </a:br>
            <a:r>
              <a:rPr lang="pt-BR" dirty="0">
                <a:solidFill>
                  <a:srgbClr val="000000"/>
                </a:solidFill>
                <a:latin typeface="CIDFont+F2"/>
              </a:rPr>
              <a:t>com a antecipação do benefício</a:t>
            </a:r>
            <a:r>
              <a:rPr lang="pt-BR" dirty="0">
                <a:solidFill>
                  <a:srgbClr val="000000"/>
                </a:solidFill>
                <a:latin typeface="Calibri" panose="020F0502020204030204" pitchFamily="34" charset="0"/>
              </a:rPr>
              <a:t> – Agosto 24​</a:t>
            </a:r>
            <a:br>
              <a:rPr lang="pt-BR" dirty="0">
                <a:solidFill>
                  <a:srgbClr val="000000"/>
                </a:solidFill>
                <a:latin typeface="Calibri" panose="020F0502020204030204" pitchFamily="34" charset="0"/>
              </a:rPr>
            </a:br>
            <a:endParaRPr lang="pt-BR" dirty="0"/>
          </a:p>
        </p:txBody>
      </p:sp>
    </p:spTree>
    <p:extLst>
      <p:ext uri="{BB962C8B-B14F-4D97-AF65-F5344CB8AC3E}">
        <p14:creationId xmlns:p14="http://schemas.microsoft.com/office/powerpoint/2010/main" val="2839115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341968-DDA4-4D11-91B7-79FB8A5B1CCC}"/>
              </a:ext>
            </a:extLst>
          </p:cNvPr>
          <p:cNvSpPr>
            <a:spLocks noGrp="1"/>
          </p:cNvSpPr>
          <p:nvPr>
            <p:ph type="title"/>
          </p:nvPr>
        </p:nvSpPr>
        <p:spPr/>
        <p:txBody>
          <a:bodyPr/>
          <a:lstStyle/>
          <a:p>
            <a:pPr algn="ctr"/>
            <a:r>
              <a:rPr lang="pt-BR" sz="2800" b="1" dirty="0"/>
              <a:t>Quantitativo de benefícios e recursos investidos por unidade da federação de pagamento no período de 1996 a 2024 </a:t>
            </a:r>
            <a:endParaRPr lang="pt-BR" sz="2800" dirty="0"/>
          </a:p>
        </p:txBody>
      </p:sp>
      <p:pic>
        <p:nvPicPr>
          <p:cNvPr id="4" name="Imagem 3">
            <a:extLst>
              <a:ext uri="{FF2B5EF4-FFF2-40B4-BE49-F238E27FC236}">
                <a16:creationId xmlns:a16="http://schemas.microsoft.com/office/drawing/2014/main" id="{303A6C0A-23D4-4B9B-ADFF-91503447B785}"/>
              </a:ext>
            </a:extLst>
          </p:cNvPr>
          <p:cNvPicPr>
            <a:picLocks noChangeAspect="1"/>
          </p:cNvPicPr>
          <p:nvPr/>
        </p:nvPicPr>
        <p:blipFill>
          <a:blip r:embed="rId2"/>
          <a:stretch>
            <a:fillRect/>
          </a:stretch>
        </p:blipFill>
        <p:spPr>
          <a:xfrm>
            <a:off x="2737969" y="1642813"/>
            <a:ext cx="6716062" cy="3572374"/>
          </a:xfrm>
          <a:prstGeom prst="rect">
            <a:avLst/>
          </a:prstGeom>
        </p:spPr>
      </p:pic>
      <p:sp>
        <p:nvSpPr>
          <p:cNvPr id="5" name="Retângulo 4">
            <a:extLst>
              <a:ext uri="{FF2B5EF4-FFF2-40B4-BE49-F238E27FC236}">
                <a16:creationId xmlns:a16="http://schemas.microsoft.com/office/drawing/2014/main" id="{89059F3A-BDF5-49C9-8D06-7077F1AE5944}"/>
              </a:ext>
            </a:extLst>
          </p:cNvPr>
          <p:cNvSpPr/>
          <p:nvPr/>
        </p:nvSpPr>
        <p:spPr>
          <a:xfrm>
            <a:off x="1676402" y="5338048"/>
            <a:ext cx="8722659" cy="369332"/>
          </a:xfrm>
          <a:prstGeom prst="rect">
            <a:avLst/>
          </a:prstGeom>
        </p:spPr>
        <p:txBody>
          <a:bodyPr wrap="square">
            <a:spAutoFit/>
          </a:bodyPr>
          <a:lstStyle/>
          <a:p>
            <a:r>
              <a:rPr lang="pt-BR" dirty="0"/>
              <a:t>https://www.mds.gov.br/relcrys/bpc/download_beneficiarios_bpc.htm</a:t>
            </a:r>
          </a:p>
        </p:txBody>
      </p:sp>
    </p:spTree>
    <p:extLst>
      <p:ext uri="{BB962C8B-B14F-4D97-AF65-F5344CB8AC3E}">
        <p14:creationId xmlns:p14="http://schemas.microsoft.com/office/powerpoint/2010/main" val="262988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A73463A-1A76-4A42-8EB0-D6FE6BB2D24F}"/>
              </a:ext>
            </a:extLst>
          </p:cNvPr>
          <p:cNvSpPr>
            <a:spLocks noGrp="1"/>
          </p:cNvSpPr>
          <p:nvPr>
            <p:ph type="subTitle"/>
          </p:nvPr>
        </p:nvSpPr>
        <p:spPr/>
        <p:txBody>
          <a:bodyPr/>
          <a:lstStyle/>
          <a:p>
            <a:pPr marL="0" indent="0" algn="ctr">
              <a:buNone/>
            </a:pPr>
            <a:endParaRPr lang="pt-BR" b="1" dirty="0"/>
          </a:p>
          <a:p>
            <a:pPr marL="0" indent="0" algn="ctr">
              <a:buNone/>
            </a:pPr>
            <a:endParaRPr lang="pt-BR" b="1" dirty="0"/>
          </a:p>
          <a:p>
            <a:pPr marL="0" indent="0" algn="ctr">
              <a:buNone/>
            </a:pPr>
            <a:endParaRPr lang="pt-BR" b="1" dirty="0"/>
          </a:p>
          <a:p>
            <a:pPr marL="0" indent="0" algn="ctr">
              <a:buNone/>
            </a:pPr>
            <a:r>
              <a:rPr lang="pt-BR" b="1" dirty="0"/>
              <a:t>Obrigada!</a:t>
            </a:r>
          </a:p>
        </p:txBody>
      </p:sp>
    </p:spTree>
    <p:extLst>
      <p:ext uri="{BB962C8B-B14F-4D97-AF65-F5344CB8AC3E}">
        <p14:creationId xmlns:p14="http://schemas.microsoft.com/office/powerpoint/2010/main" val="2078472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aixaDeTexto 1"/>
          <p:cNvSpPr/>
          <p:nvPr/>
        </p:nvSpPr>
        <p:spPr>
          <a:xfrm>
            <a:off x="10551600" y="5558040"/>
            <a:ext cx="1424520" cy="940680"/>
          </a:xfrm>
          <a:prstGeom prst="rect">
            <a:avLst/>
          </a:prstGeom>
          <a:noFill/>
          <a:ln w="0">
            <a:noFill/>
          </a:ln>
        </p:spPr>
        <p:style>
          <a:lnRef idx="0">
            <a:scrgbClr r="0" g="0" b="0"/>
          </a:lnRef>
          <a:fillRef idx="0">
            <a:scrgbClr r="0" g="0" b="0"/>
          </a:fillRef>
          <a:effectRef idx="0">
            <a:scrgbClr r="0" g="0" b="0"/>
          </a:effectRef>
          <a:fontRef idx="minor"/>
        </p:style>
      </p:sp>
      <p:pic>
        <p:nvPicPr>
          <p:cNvPr id="129" name="Imagem 2"/>
          <p:cNvPicPr/>
          <p:nvPr/>
        </p:nvPicPr>
        <p:blipFill>
          <a:blip r:embed="rId2"/>
          <a:stretch/>
        </p:blipFill>
        <p:spPr>
          <a:xfrm>
            <a:off x="6095880" y="3429000"/>
            <a:ext cx="0" cy="0"/>
          </a:xfrm>
          <a:prstGeom prst="rect">
            <a:avLst/>
          </a:prstGeom>
          <a:ln w="0">
            <a:noFill/>
          </a:ln>
        </p:spPr>
      </p:pic>
      <p:pic>
        <p:nvPicPr>
          <p:cNvPr id="130" name="Imagem 4"/>
          <p:cNvPicPr/>
          <p:nvPr/>
        </p:nvPicPr>
        <p:blipFill>
          <a:blip r:embed="rId3"/>
          <a:stretch/>
        </p:blipFill>
        <p:spPr>
          <a:xfrm>
            <a:off x="11373120" y="6028920"/>
            <a:ext cx="603000" cy="279000"/>
          </a:xfrm>
          <a:prstGeom prst="rect">
            <a:avLst/>
          </a:prstGeom>
          <a:ln w="0">
            <a:noFill/>
          </a:ln>
        </p:spPr>
      </p:pic>
      <p:sp>
        <p:nvSpPr>
          <p:cNvPr id="131" name="CaixaDeTexto 5"/>
          <p:cNvSpPr/>
          <p:nvPr/>
        </p:nvSpPr>
        <p:spPr>
          <a:xfrm>
            <a:off x="3585240" y="734760"/>
            <a:ext cx="424044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pt-BR" sz="2800" b="1" strike="noStrike" spc="-1" dirty="0">
                <a:solidFill>
                  <a:srgbClr val="000000"/>
                </a:solidFill>
                <a:latin typeface="Arial"/>
                <a:ea typeface="DejaVu Sans"/>
              </a:rPr>
              <a:t>O QUE É O BPC</a:t>
            </a:r>
            <a:endParaRPr lang="pt-BR" sz="2800" b="0" strike="noStrike" spc="-1" dirty="0">
              <a:latin typeface="Arial"/>
            </a:endParaRPr>
          </a:p>
        </p:txBody>
      </p:sp>
      <p:sp>
        <p:nvSpPr>
          <p:cNvPr id="132" name="CaixaDeTexto 6"/>
          <p:cNvSpPr/>
          <p:nvPr/>
        </p:nvSpPr>
        <p:spPr>
          <a:xfrm>
            <a:off x="1025235" y="1436400"/>
            <a:ext cx="9919855" cy="415353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0000"/>
              </a:lnSpc>
              <a:buNone/>
            </a:pPr>
            <a:r>
              <a:rPr lang="pt-BR" sz="2400" b="0" strike="noStrike" spc="-1" dirty="0">
                <a:solidFill>
                  <a:srgbClr val="000000"/>
                </a:solidFill>
                <a:latin typeface="Arial"/>
                <a:ea typeface="DejaVu Sans"/>
              </a:rPr>
              <a:t>O </a:t>
            </a:r>
            <a:r>
              <a:rPr lang="pt-BR" sz="2400" b="1" strike="noStrike" spc="-1" dirty="0">
                <a:solidFill>
                  <a:srgbClr val="000000"/>
                </a:solidFill>
                <a:latin typeface="Arial"/>
                <a:ea typeface="DejaVu Sans"/>
              </a:rPr>
              <a:t>Benefício de Prestação Continuada – BPC</a:t>
            </a:r>
            <a:r>
              <a:rPr lang="pt-BR" sz="2400" b="0" strike="noStrike" spc="-1" dirty="0">
                <a:solidFill>
                  <a:srgbClr val="000000"/>
                </a:solidFill>
                <a:latin typeface="Arial"/>
                <a:ea typeface="DejaVu Sans"/>
              </a:rPr>
              <a:t>, é um direito previsto na Lei Orgânica da Assistência Social – LOAS, enquanto um beneficio </a:t>
            </a:r>
            <a:r>
              <a:rPr lang="pt-BR" sz="2400" b="1" strike="noStrike" spc="-1" dirty="0">
                <a:solidFill>
                  <a:srgbClr val="000000"/>
                </a:solidFill>
                <a:latin typeface="Arial"/>
                <a:ea typeface="DejaVu Sans"/>
              </a:rPr>
              <a:t>não-contributivo</a:t>
            </a:r>
            <a:r>
              <a:rPr lang="pt-BR" sz="2400" b="0" strike="noStrike" spc="-1" dirty="0">
                <a:solidFill>
                  <a:srgbClr val="000000"/>
                </a:solidFill>
                <a:latin typeface="Arial"/>
                <a:ea typeface="DejaVu Sans"/>
              </a:rPr>
              <a:t> que garante um salário mínimo por mês ao idoso com idade igual ou superior a 65 anos ou à pessoa com deficiência de qualquer idade. </a:t>
            </a:r>
            <a:endParaRPr lang="pt-BR" sz="2400" b="0" strike="noStrike" spc="-1" dirty="0">
              <a:latin typeface="Arial"/>
            </a:endParaRPr>
          </a:p>
          <a:p>
            <a:pPr algn="just">
              <a:lnSpc>
                <a:spcPct val="100000"/>
              </a:lnSpc>
              <a:buNone/>
            </a:pPr>
            <a:endParaRPr lang="pt-BR" sz="2400" b="0" strike="noStrike" spc="-1" dirty="0">
              <a:latin typeface="Arial"/>
            </a:endParaRPr>
          </a:p>
          <a:p>
            <a:pPr algn="just">
              <a:lnSpc>
                <a:spcPct val="100000"/>
              </a:lnSpc>
              <a:buNone/>
            </a:pPr>
            <a:r>
              <a:rPr lang="pt-BR" sz="2400" b="0" strike="noStrike" spc="-1" dirty="0">
                <a:solidFill>
                  <a:srgbClr val="000000"/>
                </a:solidFill>
                <a:latin typeface="Arial"/>
                <a:ea typeface="DejaVu Sans"/>
              </a:rPr>
              <a:t>No caso da pessoa com deficiência, esta condição tem de ser capaz de lhe causar </a:t>
            </a:r>
            <a:r>
              <a:rPr lang="pt-BR" sz="2400" b="1" strike="noStrike" spc="-1" dirty="0">
                <a:solidFill>
                  <a:srgbClr val="000000"/>
                </a:solidFill>
                <a:latin typeface="Arial"/>
                <a:ea typeface="DejaVu Sans"/>
              </a:rPr>
              <a:t>impedimentos de natureza física, mental, intelectual ou sensorial de longo prazo </a:t>
            </a:r>
            <a:r>
              <a:rPr lang="pt-BR" sz="2400" b="0" strike="noStrike" spc="-1" dirty="0">
                <a:solidFill>
                  <a:srgbClr val="000000"/>
                </a:solidFill>
                <a:latin typeface="Arial"/>
                <a:ea typeface="DejaVu Sans"/>
              </a:rPr>
              <a:t>(com efeitos por pelo menos 2 anos), que a impossibilite de participar de forma plena e efetiva na sociedade em igualdade de condições com as demais pessoas.</a:t>
            </a:r>
            <a:endParaRPr lang="pt-BR" sz="24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aixaDeTexto 1"/>
          <p:cNvSpPr/>
          <p:nvPr/>
        </p:nvSpPr>
        <p:spPr>
          <a:xfrm>
            <a:off x="10551600" y="5558040"/>
            <a:ext cx="1424520" cy="940680"/>
          </a:xfrm>
          <a:prstGeom prst="rect">
            <a:avLst/>
          </a:prstGeom>
          <a:noFill/>
          <a:ln w="0">
            <a:noFill/>
          </a:ln>
        </p:spPr>
        <p:style>
          <a:lnRef idx="0">
            <a:scrgbClr r="0" g="0" b="0"/>
          </a:lnRef>
          <a:fillRef idx="0">
            <a:scrgbClr r="0" g="0" b="0"/>
          </a:fillRef>
          <a:effectRef idx="0">
            <a:scrgbClr r="0" g="0" b="0"/>
          </a:effectRef>
          <a:fontRef idx="minor"/>
        </p:style>
      </p:sp>
      <p:pic>
        <p:nvPicPr>
          <p:cNvPr id="134" name="Imagem 2"/>
          <p:cNvPicPr/>
          <p:nvPr/>
        </p:nvPicPr>
        <p:blipFill>
          <a:blip r:embed="rId2"/>
          <a:stretch/>
        </p:blipFill>
        <p:spPr>
          <a:xfrm>
            <a:off x="6095880" y="3429000"/>
            <a:ext cx="0" cy="0"/>
          </a:xfrm>
          <a:prstGeom prst="rect">
            <a:avLst/>
          </a:prstGeom>
          <a:ln w="0">
            <a:noFill/>
          </a:ln>
        </p:spPr>
      </p:pic>
      <p:pic>
        <p:nvPicPr>
          <p:cNvPr id="135" name="Imagem 4"/>
          <p:cNvPicPr/>
          <p:nvPr/>
        </p:nvPicPr>
        <p:blipFill>
          <a:blip r:embed="rId3"/>
          <a:stretch/>
        </p:blipFill>
        <p:spPr>
          <a:xfrm>
            <a:off x="11373120" y="6028920"/>
            <a:ext cx="603000" cy="279000"/>
          </a:xfrm>
          <a:prstGeom prst="rect">
            <a:avLst/>
          </a:prstGeom>
          <a:ln w="0">
            <a:noFill/>
          </a:ln>
        </p:spPr>
      </p:pic>
      <p:sp>
        <p:nvSpPr>
          <p:cNvPr id="136" name="CaixaDeTexto 3"/>
          <p:cNvSpPr/>
          <p:nvPr/>
        </p:nvSpPr>
        <p:spPr>
          <a:xfrm>
            <a:off x="1286105" y="471222"/>
            <a:ext cx="882936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pt-BR" sz="3200" b="1" strike="noStrike" spc="-1" dirty="0">
                <a:solidFill>
                  <a:srgbClr val="000000"/>
                </a:solidFill>
                <a:latin typeface="Arial"/>
                <a:ea typeface="DejaVu Sans"/>
              </a:rPr>
              <a:t>Quem Pode Receber o BPC?</a:t>
            </a:r>
            <a:endParaRPr lang="pt-BR" sz="3200" b="0" strike="noStrike" spc="-1" dirty="0">
              <a:latin typeface="Arial"/>
            </a:endParaRPr>
          </a:p>
        </p:txBody>
      </p:sp>
      <p:sp>
        <p:nvSpPr>
          <p:cNvPr id="137" name="CaixaDeTexto 6"/>
          <p:cNvSpPr/>
          <p:nvPr/>
        </p:nvSpPr>
        <p:spPr>
          <a:xfrm>
            <a:off x="955964" y="1359654"/>
            <a:ext cx="10113817" cy="34148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342900" indent="-342900" algn="just">
              <a:lnSpc>
                <a:spcPct val="100000"/>
              </a:lnSpc>
              <a:buFont typeface="Arial" panose="020B0604020202020204" pitchFamily="34" charset="0"/>
              <a:buChar char="•"/>
            </a:pPr>
            <a:r>
              <a:rPr lang="pt-BR" sz="3200" b="0" strike="noStrike" spc="-1" dirty="0">
                <a:solidFill>
                  <a:srgbClr val="000000"/>
                </a:solidFill>
                <a:ea typeface="DejaVu Sans"/>
              </a:rPr>
              <a:t>Pessoas com deficiência de qualquer idade e pessoas com 65 anos ou mais que não podem se manter sozinhas ou ser mantidas pela família.</a:t>
            </a:r>
          </a:p>
          <a:p>
            <a:pPr algn="just">
              <a:lnSpc>
                <a:spcPct val="100000"/>
              </a:lnSpc>
              <a:buNone/>
            </a:pPr>
            <a:r>
              <a:rPr lang="pt-BR" sz="3200" b="0" strike="noStrike" spc="-1" dirty="0">
                <a:solidFill>
                  <a:srgbClr val="000000"/>
                </a:solidFill>
                <a:ea typeface="DejaVu Sans"/>
              </a:rPr>
              <a:t> </a:t>
            </a:r>
          </a:p>
          <a:p>
            <a:pPr marL="342900" indent="-342900" algn="just">
              <a:lnSpc>
                <a:spcPct val="100000"/>
              </a:lnSpc>
              <a:buFont typeface="Arial" panose="020B0604020202020204" pitchFamily="34" charset="0"/>
              <a:buChar char="•"/>
            </a:pPr>
            <a:r>
              <a:rPr lang="pt-BR" sz="3200" b="0" strike="noStrike" spc="-1" dirty="0">
                <a:solidFill>
                  <a:srgbClr val="000000"/>
                </a:solidFill>
                <a:ea typeface="DejaVu Sans"/>
              </a:rPr>
              <a:t>A renda familiar por pessoa tem de ser até R$ 379,50 (ou 1/4 do salário mínimo).</a:t>
            </a:r>
            <a:endParaRPr lang="pt-BR" sz="2400" dirty="0"/>
          </a:p>
          <a:p>
            <a:pPr algn="just">
              <a:lnSpc>
                <a:spcPct val="100000"/>
              </a:lnSpc>
              <a:buNone/>
            </a:pPr>
            <a:r>
              <a:rPr lang="pt-BR" sz="2400" b="0" strike="noStrike" spc="-1" dirty="0">
                <a:solidFill>
                  <a:srgbClr val="000000"/>
                </a:solidFill>
                <a:latin typeface="+mj-lt"/>
                <a:ea typeface="DejaVu Sans"/>
              </a:rPr>
              <a:t>	</a:t>
            </a:r>
            <a:endParaRPr lang="pt-BR" sz="2400" b="0" strike="noStrike" spc="-1"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aixaDeTexto 1"/>
          <p:cNvSpPr/>
          <p:nvPr/>
        </p:nvSpPr>
        <p:spPr>
          <a:xfrm>
            <a:off x="10551600" y="5558040"/>
            <a:ext cx="1424520" cy="940680"/>
          </a:xfrm>
          <a:prstGeom prst="rect">
            <a:avLst/>
          </a:prstGeom>
          <a:noFill/>
          <a:ln w="0">
            <a:noFill/>
          </a:ln>
        </p:spPr>
        <p:style>
          <a:lnRef idx="0">
            <a:scrgbClr r="0" g="0" b="0"/>
          </a:lnRef>
          <a:fillRef idx="0">
            <a:scrgbClr r="0" g="0" b="0"/>
          </a:fillRef>
          <a:effectRef idx="0">
            <a:scrgbClr r="0" g="0" b="0"/>
          </a:effectRef>
          <a:fontRef idx="minor"/>
        </p:style>
      </p:sp>
      <p:pic>
        <p:nvPicPr>
          <p:cNvPr id="134" name="Imagem 2"/>
          <p:cNvPicPr/>
          <p:nvPr/>
        </p:nvPicPr>
        <p:blipFill>
          <a:blip r:embed="rId2"/>
          <a:stretch/>
        </p:blipFill>
        <p:spPr>
          <a:xfrm>
            <a:off x="6095880" y="3429000"/>
            <a:ext cx="0" cy="0"/>
          </a:xfrm>
          <a:prstGeom prst="rect">
            <a:avLst/>
          </a:prstGeom>
          <a:ln w="0">
            <a:noFill/>
          </a:ln>
        </p:spPr>
      </p:pic>
      <p:pic>
        <p:nvPicPr>
          <p:cNvPr id="135" name="Imagem 4"/>
          <p:cNvPicPr/>
          <p:nvPr/>
        </p:nvPicPr>
        <p:blipFill>
          <a:blip r:embed="rId3"/>
          <a:stretch/>
        </p:blipFill>
        <p:spPr>
          <a:xfrm>
            <a:off x="11373120" y="6028920"/>
            <a:ext cx="603000" cy="279000"/>
          </a:xfrm>
          <a:prstGeom prst="rect">
            <a:avLst/>
          </a:prstGeom>
          <a:ln w="0">
            <a:noFill/>
          </a:ln>
        </p:spPr>
      </p:pic>
      <p:sp>
        <p:nvSpPr>
          <p:cNvPr id="136" name="CaixaDeTexto 3"/>
          <p:cNvSpPr/>
          <p:nvPr/>
        </p:nvSpPr>
        <p:spPr>
          <a:xfrm>
            <a:off x="1286105" y="594730"/>
            <a:ext cx="88293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pt-BR" sz="2800" b="1" strike="noStrike" spc="-1" dirty="0">
                <a:solidFill>
                  <a:srgbClr val="000000"/>
                </a:solidFill>
                <a:latin typeface="Arial"/>
                <a:ea typeface="DejaVu Sans"/>
              </a:rPr>
              <a:t>Quem Pode Receber o BPC?</a:t>
            </a:r>
            <a:endParaRPr lang="pt-BR" sz="2800" b="0" strike="noStrike" spc="-1" dirty="0">
              <a:latin typeface="Arial"/>
            </a:endParaRPr>
          </a:p>
        </p:txBody>
      </p:sp>
      <p:sp>
        <p:nvSpPr>
          <p:cNvPr id="137" name="CaixaDeTexto 6"/>
          <p:cNvSpPr/>
          <p:nvPr/>
        </p:nvSpPr>
        <p:spPr>
          <a:xfrm>
            <a:off x="1003450" y="1553618"/>
            <a:ext cx="9601201" cy="439975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342900" indent="-342900" algn="just">
              <a:buFont typeface="Arial" panose="020B0604020202020204" pitchFamily="34" charset="0"/>
              <a:buChar char="•"/>
            </a:pPr>
            <a:r>
              <a:rPr lang="pt-BR" sz="2800" spc="-1" dirty="0">
                <a:solidFill>
                  <a:srgbClr val="000000"/>
                </a:solidFill>
                <a:latin typeface="+mj-lt"/>
              </a:rPr>
              <a:t>As pessoas idosas ou com deficiência que se encontram em situação de rua ou estão em Unidades de Acolhimento têm direito ao BPC, desde que atendam aos critérios de acesso ao benefício.</a:t>
            </a:r>
          </a:p>
          <a:p>
            <a:pPr algn="just"/>
            <a:endParaRPr lang="pt-BR" sz="2800" spc="-1" dirty="0">
              <a:solidFill>
                <a:srgbClr val="000000"/>
              </a:solidFill>
              <a:latin typeface="+mj-lt"/>
            </a:endParaRPr>
          </a:p>
          <a:p>
            <a:pPr marL="342900" indent="-342900" algn="just">
              <a:buFont typeface="Arial" panose="020B0604020202020204" pitchFamily="34" charset="0"/>
              <a:buChar char="•"/>
            </a:pPr>
            <a:r>
              <a:rPr lang="pt-BR" sz="2800" spc="-1" dirty="0">
                <a:solidFill>
                  <a:srgbClr val="000000"/>
                </a:solidFill>
                <a:latin typeface="+mj-lt"/>
              </a:rPr>
              <a:t>O estrangeiro pode pedir o BPC. Porém, ele precisa morar no Brasil e tem de estar inscrito no Cadastro Único com os dados atualizados, ter um documento brasileiro oficial de identificação com foto e apresentar o CPF de todos os membros da família.</a:t>
            </a:r>
            <a:r>
              <a:rPr lang="pt-BR" sz="2400" b="0" strike="noStrike" spc="-1" dirty="0">
                <a:solidFill>
                  <a:srgbClr val="000000"/>
                </a:solidFill>
                <a:latin typeface="+mj-lt"/>
                <a:ea typeface="DejaVu Sans"/>
              </a:rPr>
              <a:t>	</a:t>
            </a:r>
            <a:endParaRPr lang="pt-BR" sz="2400" b="0" strike="noStrike" spc="-1" dirty="0">
              <a:latin typeface="+mj-lt"/>
            </a:endParaRPr>
          </a:p>
        </p:txBody>
      </p:sp>
    </p:spTree>
    <p:extLst>
      <p:ext uri="{BB962C8B-B14F-4D97-AF65-F5344CB8AC3E}">
        <p14:creationId xmlns:p14="http://schemas.microsoft.com/office/powerpoint/2010/main" val="3222390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aixaDeTexto 1"/>
          <p:cNvSpPr/>
          <p:nvPr/>
        </p:nvSpPr>
        <p:spPr>
          <a:xfrm>
            <a:off x="10551600" y="5558040"/>
            <a:ext cx="1424520" cy="940680"/>
          </a:xfrm>
          <a:prstGeom prst="rect">
            <a:avLst/>
          </a:prstGeom>
          <a:noFill/>
          <a:ln w="0">
            <a:noFill/>
          </a:ln>
        </p:spPr>
        <p:style>
          <a:lnRef idx="0">
            <a:scrgbClr r="0" g="0" b="0"/>
          </a:lnRef>
          <a:fillRef idx="0">
            <a:scrgbClr r="0" g="0" b="0"/>
          </a:fillRef>
          <a:effectRef idx="0">
            <a:scrgbClr r="0" g="0" b="0"/>
          </a:effectRef>
          <a:fontRef idx="minor"/>
        </p:style>
      </p:sp>
      <p:pic>
        <p:nvPicPr>
          <p:cNvPr id="139" name="Imagem 2"/>
          <p:cNvPicPr/>
          <p:nvPr/>
        </p:nvPicPr>
        <p:blipFill>
          <a:blip r:embed="rId2"/>
          <a:stretch/>
        </p:blipFill>
        <p:spPr>
          <a:xfrm>
            <a:off x="6095880" y="3429000"/>
            <a:ext cx="0" cy="0"/>
          </a:xfrm>
          <a:prstGeom prst="rect">
            <a:avLst/>
          </a:prstGeom>
          <a:ln w="0">
            <a:noFill/>
          </a:ln>
        </p:spPr>
      </p:pic>
      <p:pic>
        <p:nvPicPr>
          <p:cNvPr id="140" name="Imagem 4"/>
          <p:cNvPicPr/>
          <p:nvPr/>
        </p:nvPicPr>
        <p:blipFill>
          <a:blip r:embed="rId3"/>
          <a:stretch/>
        </p:blipFill>
        <p:spPr>
          <a:xfrm>
            <a:off x="11373120" y="6028920"/>
            <a:ext cx="603000" cy="279000"/>
          </a:xfrm>
          <a:prstGeom prst="rect">
            <a:avLst/>
          </a:prstGeom>
          <a:ln w="0">
            <a:noFill/>
          </a:ln>
        </p:spPr>
      </p:pic>
      <p:sp>
        <p:nvSpPr>
          <p:cNvPr id="141" name="CaixaDeTexto 3"/>
          <p:cNvSpPr/>
          <p:nvPr/>
        </p:nvSpPr>
        <p:spPr>
          <a:xfrm>
            <a:off x="1299960" y="591840"/>
            <a:ext cx="88293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pt-BR" sz="2800" b="1" spc="-1" dirty="0">
                <a:solidFill>
                  <a:srgbClr val="000000"/>
                </a:solidFill>
                <a:latin typeface="Arial"/>
                <a:ea typeface="DejaVu Sans"/>
              </a:rPr>
              <a:t>O que é </a:t>
            </a:r>
            <a:r>
              <a:rPr lang="pt-BR" sz="2800" b="1" strike="noStrike" spc="-1" dirty="0">
                <a:solidFill>
                  <a:srgbClr val="000000"/>
                </a:solidFill>
                <a:latin typeface="Arial"/>
                <a:ea typeface="DejaVu Sans"/>
              </a:rPr>
              <a:t>Família para fins do BPC?</a:t>
            </a:r>
            <a:endParaRPr lang="pt-BR" sz="2800" b="0" strike="noStrike" spc="-1" dirty="0">
              <a:latin typeface="Arial"/>
            </a:endParaRPr>
          </a:p>
        </p:txBody>
      </p:sp>
      <p:sp>
        <p:nvSpPr>
          <p:cNvPr id="142" name="CaixaDeTexto 6"/>
          <p:cNvSpPr/>
          <p:nvPr/>
        </p:nvSpPr>
        <p:spPr>
          <a:xfrm>
            <a:off x="969937" y="1584486"/>
            <a:ext cx="10533409" cy="310708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0000"/>
              </a:lnSpc>
              <a:buNone/>
            </a:pPr>
            <a:r>
              <a:rPr lang="pt-BR" sz="2800" b="0" strike="noStrike" spc="-1" dirty="0">
                <a:solidFill>
                  <a:srgbClr val="000000"/>
                </a:solidFill>
                <a:latin typeface="Arial"/>
                <a:ea typeface="DejaVu Sans"/>
              </a:rPr>
              <a:t>Para o BPC, família é “conjunto de pessoas composto pelo requerente, o cônjuge, o companheiro, a companheira, os pais e, na ausência de um deles, a madrasta ou o padrasto, os irmãos solteiros, os filhos e enteados solteiros (filhos do companheiro ou cônjuge) e os menores tutelados, </a:t>
            </a:r>
            <a:r>
              <a:rPr lang="pt-BR" sz="2800" b="1" strike="noStrike" spc="-1" dirty="0">
                <a:solidFill>
                  <a:srgbClr val="000000"/>
                </a:solidFill>
                <a:latin typeface="Arial"/>
                <a:ea typeface="DejaVu Sans"/>
              </a:rPr>
              <a:t>desde que vivam sob o mesmo teto </a:t>
            </a:r>
            <a:r>
              <a:rPr lang="pt-BR" sz="2800" b="0" strike="noStrike" spc="-1" dirty="0">
                <a:solidFill>
                  <a:srgbClr val="000000"/>
                </a:solidFill>
                <a:latin typeface="Arial"/>
                <a:ea typeface="DejaVu Sans"/>
              </a:rPr>
              <a:t>(consanguinidade e vínculo civil e que moram no mesmo domicilio)” (Decreto nº 6.214/ 2007).</a:t>
            </a:r>
            <a:r>
              <a:rPr lang="pt-BR" sz="2400" b="0" strike="noStrike" spc="-1" dirty="0">
                <a:solidFill>
                  <a:srgbClr val="000000"/>
                </a:solidFill>
                <a:latin typeface="Arial"/>
                <a:ea typeface="DejaVu Sans"/>
              </a:rPr>
              <a:t>	</a:t>
            </a:r>
            <a:endParaRPr lang="pt-BR" sz="2400" b="0" strike="noStrike" spc="-1" dirty="0">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aixaDeTexto 1"/>
          <p:cNvSpPr/>
          <p:nvPr/>
        </p:nvSpPr>
        <p:spPr>
          <a:xfrm>
            <a:off x="10551600" y="5558040"/>
            <a:ext cx="1424520" cy="940680"/>
          </a:xfrm>
          <a:prstGeom prst="rect">
            <a:avLst/>
          </a:prstGeom>
          <a:noFill/>
          <a:ln w="0">
            <a:noFill/>
          </a:ln>
        </p:spPr>
        <p:style>
          <a:lnRef idx="0">
            <a:scrgbClr r="0" g="0" b="0"/>
          </a:lnRef>
          <a:fillRef idx="0">
            <a:scrgbClr r="0" g="0" b="0"/>
          </a:fillRef>
          <a:effectRef idx="0">
            <a:scrgbClr r="0" g="0" b="0"/>
          </a:effectRef>
          <a:fontRef idx="minor"/>
        </p:style>
      </p:sp>
      <p:pic>
        <p:nvPicPr>
          <p:cNvPr id="201" name="Imagem 4"/>
          <p:cNvPicPr/>
          <p:nvPr/>
        </p:nvPicPr>
        <p:blipFill>
          <a:blip r:embed="rId3"/>
          <a:stretch/>
        </p:blipFill>
        <p:spPr>
          <a:xfrm>
            <a:off x="11373120" y="6028920"/>
            <a:ext cx="603000" cy="279000"/>
          </a:xfrm>
          <a:prstGeom prst="rect">
            <a:avLst/>
          </a:prstGeom>
          <a:ln w="0">
            <a:noFill/>
          </a:ln>
        </p:spPr>
      </p:pic>
      <p:sp>
        <p:nvSpPr>
          <p:cNvPr id="2" name="Retângulo 1"/>
          <p:cNvSpPr/>
          <p:nvPr/>
        </p:nvSpPr>
        <p:spPr>
          <a:xfrm>
            <a:off x="1316182" y="798720"/>
            <a:ext cx="9235417" cy="3970318"/>
          </a:xfrm>
          <a:prstGeom prst="rect">
            <a:avLst/>
          </a:prstGeom>
        </p:spPr>
        <p:txBody>
          <a:bodyPr wrap="square">
            <a:spAutoFit/>
          </a:bodyPr>
          <a:lstStyle/>
          <a:p>
            <a:pPr algn="ctr" fontAlgn="base"/>
            <a:r>
              <a:rPr lang="pt-BR" sz="2800" b="1" dirty="0"/>
              <a:t>O que é considerado renda</a:t>
            </a:r>
          </a:p>
          <a:p>
            <a:pPr algn="just" fontAlgn="base"/>
            <a:endParaRPr lang="pt-BR" sz="2800" dirty="0"/>
          </a:p>
          <a:p>
            <a:pPr algn="just" fontAlgn="base"/>
            <a:r>
              <a:rPr lang="pt-BR" sz="2800" dirty="0"/>
              <a:t>São considerados no cálculo da renda familiar mensal: salários; proventos; pensões, inclusive alimentícias; benefícios de previdência pública ou privada; seguro desemprego; comissões; pró-labore; outros rendimentos do trabalho não assalariado; rendimentos do mercado informal ou autônomo; e rendimentos colhidos de patrimônio.</a:t>
            </a: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714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aixaDeTexto 1"/>
          <p:cNvSpPr/>
          <p:nvPr/>
        </p:nvSpPr>
        <p:spPr>
          <a:xfrm>
            <a:off x="10551600" y="5558040"/>
            <a:ext cx="1424520" cy="940680"/>
          </a:xfrm>
          <a:prstGeom prst="rect">
            <a:avLst/>
          </a:prstGeom>
          <a:noFill/>
          <a:ln w="0">
            <a:noFill/>
          </a:ln>
        </p:spPr>
        <p:style>
          <a:lnRef idx="0">
            <a:scrgbClr r="0" g="0" b="0"/>
          </a:lnRef>
          <a:fillRef idx="0">
            <a:scrgbClr r="0" g="0" b="0"/>
          </a:fillRef>
          <a:effectRef idx="0">
            <a:scrgbClr r="0" g="0" b="0"/>
          </a:effectRef>
          <a:fontRef idx="minor"/>
        </p:style>
      </p:sp>
      <p:pic>
        <p:nvPicPr>
          <p:cNvPr id="201" name="Imagem 4"/>
          <p:cNvPicPr/>
          <p:nvPr/>
        </p:nvPicPr>
        <p:blipFill>
          <a:blip r:embed="rId3"/>
          <a:stretch/>
        </p:blipFill>
        <p:spPr>
          <a:xfrm>
            <a:off x="11373120" y="6028920"/>
            <a:ext cx="603000" cy="279000"/>
          </a:xfrm>
          <a:prstGeom prst="rect">
            <a:avLst/>
          </a:prstGeom>
          <a:ln w="0">
            <a:noFill/>
          </a:ln>
        </p:spPr>
      </p:pic>
      <p:sp>
        <p:nvSpPr>
          <p:cNvPr id="2" name="Retângulo 1"/>
          <p:cNvSpPr/>
          <p:nvPr/>
        </p:nvSpPr>
        <p:spPr>
          <a:xfrm>
            <a:off x="817419" y="409495"/>
            <a:ext cx="9906000" cy="6124754"/>
          </a:xfrm>
          <a:prstGeom prst="rect">
            <a:avLst/>
          </a:prstGeom>
        </p:spPr>
        <p:txBody>
          <a:bodyPr wrap="square">
            <a:spAutoFit/>
          </a:bodyPr>
          <a:lstStyle/>
          <a:p>
            <a:pPr algn="ctr" fontAlgn="base"/>
            <a:r>
              <a:rPr lang="pt-BR" sz="2800" b="1" dirty="0"/>
              <a:t>O que não é considerado no cálculo de renda mensal</a:t>
            </a:r>
          </a:p>
          <a:p>
            <a:pPr algn="just" fontAlgn="base"/>
            <a:endParaRPr lang="pt-BR" sz="2800" dirty="0"/>
          </a:p>
          <a:p>
            <a:pPr marL="285750" indent="-285750" algn="just" fontAlgn="base">
              <a:buFont typeface="Arial" panose="020B0604020202020204" pitchFamily="34" charset="0"/>
              <a:buChar char="•"/>
            </a:pPr>
            <a:r>
              <a:rPr lang="pt-BR" sz="2800" dirty="0"/>
              <a:t>A remuneração da pessoa com deficiência na condição de aprendiz ou de estagiário;</a:t>
            </a:r>
          </a:p>
          <a:p>
            <a:pPr marL="285750" indent="-285750" algn="just" fontAlgn="base">
              <a:buFont typeface="Arial" panose="020B0604020202020204" pitchFamily="34" charset="0"/>
              <a:buChar char="•"/>
            </a:pPr>
            <a:endParaRPr lang="pt-BR" sz="2800" dirty="0"/>
          </a:p>
          <a:p>
            <a:pPr marL="285750" indent="-285750" algn="just" fontAlgn="base">
              <a:buFont typeface="Arial" panose="020B0604020202020204" pitchFamily="34" charset="0"/>
              <a:buChar char="•"/>
            </a:pPr>
            <a:r>
              <a:rPr lang="pt-BR" sz="2800" dirty="0"/>
              <a:t>Os benefícios e auxílios assistenciais temporários, inclusive o Bolsa Família;</a:t>
            </a:r>
          </a:p>
          <a:p>
            <a:pPr marL="285750" indent="-285750" algn="just" fontAlgn="base">
              <a:buFont typeface="Arial" panose="020B0604020202020204" pitchFamily="34" charset="0"/>
              <a:buChar char="•"/>
            </a:pPr>
            <a:endParaRPr lang="pt-BR" sz="2800" dirty="0"/>
          </a:p>
          <a:p>
            <a:pPr marL="285750" indent="-285750" algn="just" fontAlgn="base">
              <a:buFont typeface="Arial" panose="020B0604020202020204" pitchFamily="34" charset="0"/>
              <a:buChar char="•"/>
            </a:pPr>
            <a:r>
              <a:rPr lang="pt-BR" sz="2800" dirty="0"/>
              <a:t>O BPC ou benefício previdenciário no valor de até 1 Salário Mínimo será desconsiderado se for pessoa com deficiência ou idoso acima de 65 anos, não entrando no cálculo da renda (isto ocorre nas situações de análise para concessão do BPC a outro idoso ou pessoa com deficiência da mesma família).</a:t>
            </a: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7815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38ECFC-0642-4348-B453-DACC76F80AAA}"/>
              </a:ext>
            </a:extLst>
          </p:cNvPr>
          <p:cNvSpPr>
            <a:spLocks noGrp="1"/>
          </p:cNvSpPr>
          <p:nvPr>
            <p:ph type="title"/>
          </p:nvPr>
        </p:nvSpPr>
        <p:spPr>
          <a:xfrm>
            <a:off x="609480" y="936992"/>
            <a:ext cx="10972440" cy="1144800"/>
          </a:xfrm>
        </p:spPr>
        <p:txBody>
          <a:bodyPr/>
          <a:lstStyle/>
          <a:p>
            <a:pPr algn="ctr"/>
            <a:r>
              <a:rPr lang="pt-BR" sz="2800" b="1" dirty="0">
                <a:highlight>
                  <a:srgbClr val="FFFF00"/>
                </a:highlight>
              </a:rPr>
              <a:t>Atenção!</a:t>
            </a:r>
            <a:br>
              <a:rPr lang="pt-BR" sz="2800" b="1" dirty="0"/>
            </a:br>
            <a:br>
              <a:rPr lang="pt-BR" sz="2800" b="1" dirty="0"/>
            </a:br>
            <a:br>
              <a:rPr lang="pt-BR" b="1" dirty="0"/>
            </a:br>
            <a:endParaRPr lang="pt-BR" b="1" dirty="0"/>
          </a:p>
        </p:txBody>
      </p:sp>
      <p:sp>
        <p:nvSpPr>
          <p:cNvPr id="3" name="Subtítulo 2">
            <a:extLst>
              <a:ext uri="{FF2B5EF4-FFF2-40B4-BE49-F238E27FC236}">
                <a16:creationId xmlns:a16="http://schemas.microsoft.com/office/drawing/2014/main" id="{633D4DC9-CB41-4FF8-B6A7-716B296C9E81}"/>
              </a:ext>
            </a:extLst>
          </p:cNvPr>
          <p:cNvSpPr>
            <a:spLocks noGrp="1"/>
          </p:cNvSpPr>
          <p:nvPr>
            <p:ph type="subTitle"/>
          </p:nvPr>
        </p:nvSpPr>
        <p:spPr>
          <a:xfrm>
            <a:off x="1205344" y="1195592"/>
            <a:ext cx="9988647" cy="5112328"/>
          </a:xfrm>
        </p:spPr>
        <p:txBody>
          <a:bodyPr/>
          <a:lstStyle/>
          <a:p>
            <a:pPr marL="342900" lvl="0" indent="-342900" algn="just">
              <a:lnSpc>
                <a:spcPct val="100000"/>
              </a:lnSpc>
              <a:spcBef>
                <a:spcPts val="0"/>
              </a:spcBef>
              <a:buFont typeface="Arial" panose="020B0604020202020204" pitchFamily="34" charset="0"/>
              <a:buChar char="•"/>
            </a:pPr>
            <a:endParaRPr lang="pt-BR" sz="2400" dirty="0">
              <a:solidFill>
                <a:prstClr val="black"/>
              </a:solidFill>
              <a:cs typeface="Arial" panose="020B0604020202020204" pitchFamily="34" charset="0"/>
            </a:endParaRPr>
          </a:p>
          <a:p>
            <a:pPr marL="342900" lvl="0" indent="-342900" algn="just">
              <a:lnSpc>
                <a:spcPct val="100000"/>
              </a:lnSpc>
              <a:spcBef>
                <a:spcPts val="0"/>
              </a:spcBef>
              <a:buFont typeface="Arial" panose="020B0604020202020204" pitchFamily="34" charset="0"/>
              <a:buChar char="•"/>
            </a:pPr>
            <a:endParaRPr lang="pt-BR" sz="2400" dirty="0">
              <a:solidFill>
                <a:prstClr val="black"/>
              </a:solidFill>
              <a:cs typeface="Arial" panose="020B0604020202020204" pitchFamily="34" charset="0"/>
            </a:endParaRPr>
          </a:p>
          <a:p>
            <a:pPr marL="342900" lvl="0" indent="-342900" algn="just">
              <a:lnSpc>
                <a:spcPct val="100000"/>
              </a:lnSpc>
              <a:spcBef>
                <a:spcPts val="0"/>
              </a:spcBef>
              <a:buFont typeface="Arial" panose="020B0604020202020204" pitchFamily="34" charset="0"/>
              <a:buChar char="•"/>
            </a:pPr>
            <a:r>
              <a:rPr lang="pt-BR" sz="2400" dirty="0">
                <a:solidFill>
                  <a:prstClr val="black"/>
                </a:solidFill>
                <a:cs typeface="Arial" panose="020B0604020202020204" pitchFamily="34" charset="0"/>
              </a:rPr>
              <a:t>Poderão ser deduzidos do cálculo da renda familiar os valores de gastos médicos, com tratamento de saúde, com fraldas, com alimentos especiais e com medicamentos da pessoa idosa ou da pessoa com deficiência não disponibilizados gratuitamente pelo SUS, ou com serviços não prestados pelo Suas.</a:t>
            </a:r>
          </a:p>
          <a:p>
            <a:pPr marL="285750" lvl="0" indent="-285750" algn="just">
              <a:lnSpc>
                <a:spcPct val="100000"/>
              </a:lnSpc>
              <a:spcBef>
                <a:spcPts val="0"/>
              </a:spcBef>
            </a:pPr>
            <a:endParaRPr lang="pt-BR" sz="2400" dirty="0">
              <a:solidFill>
                <a:prstClr val="black"/>
              </a:solidFill>
              <a:cs typeface="Arial" panose="020B0604020202020204" pitchFamily="34" charset="0"/>
            </a:endParaRPr>
          </a:p>
          <a:p>
            <a:pPr marL="0" lvl="0" indent="0" algn="just">
              <a:lnSpc>
                <a:spcPct val="100000"/>
              </a:lnSpc>
              <a:spcBef>
                <a:spcPts val="0"/>
              </a:spcBef>
              <a:buNone/>
            </a:pPr>
            <a:endParaRPr lang="pt-BR" sz="2400" dirty="0">
              <a:solidFill>
                <a:prstClr val="black"/>
              </a:solidFill>
              <a:cs typeface="Arial" panose="020B0604020202020204" pitchFamily="34" charset="0"/>
            </a:endParaRPr>
          </a:p>
          <a:p>
            <a:pPr marL="342900" lvl="0" indent="-342900" algn="just">
              <a:lnSpc>
                <a:spcPct val="100000"/>
              </a:lnSpc>
              <a:spcBef>
                <a:spcPts val="0"/>
              </a:spcBef>
              <a:buFont typeface="Arial" panose="020B0604020202020204" pitchFamily="34" charset="0"/>
              <a:buChar char="•"/>
            </a:pPr>
            <a:r>
              <a:rPr lang="pt-BR" sz="2400" dirty="0">
                <a:solidFill>
                  <a:prstClr val="black"/>
                </a:solidFill>
                <a:cs typeface="Arial" panose="020B0604020202020204" pitchFamily="34" charset="0"/>
              </a:rPr>
              <a:t> Para isso, deverá ser apresentado prescrição médica e declaração do órgão da rede pública informando que o(s) itens não são fornecidos e, facultativamente, caso os gastos efetivos ultrapassem o valor médio, comprovantes mensais gastos realizados. Esses gastos devem ser informados pelo requerente quando for requerer o BPC nos canais de atendimento do INSS.</a:t>
            </a:r>
          </a:p>
          <a:p>
            <a:endParaRPr lang="pt-BR" dirty="0"/>
          </a:p>
        </p:txBody>
      </p:sp>
      <p:pic>
        <p:nvPicPr>
          <p:cNvPr id="4" name="Imagem 4">
            <a:extLst>
              <a:ext uri="{FF2B5EF4-FFF2-40B4-BE49-F238E27FC236}">
                <a16:creationId xmlns:a16="http://schemas.microsoft.com/office/drawing/2014/main" id="{131F4220-1EB2-4DE9-829B-8AF9D195EF9B}"/>
              </a:ext>
            </a:extLst>
          </p:cNvPr>
          <p:cNvPicPr/>
          <p:nvPr/>
        </p:nvPicPr>
        <p:blipFill>
          <a:blip r:embed="rId2"/>
          <a:stretch/>
        </p:blipFill>
        <p:spPr>
          <a:xfrm>
            <a:off x="11373120" y="6028920"/>
            <a:ext cx="603000" cy="279000"/>
          </a:xfrm>
          <a:prstGeom prst="rect">
            <a:avLst/>
          </a:prstGeom>
          <a:ln w="0">
            <a:noFill/>
          </a:ln>
        </p:spPr>
      </p:pic>
    </p:spTree>
    <p:extLst>
      <p:ext uri="{BB962C8B-B14F-4D97-AF65-F5344CB8AC3E}">
        <p14:creationId xmlns:p14="http://schemas.microsoft.com/office/powerpoint/2010/main" val="3135985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1A4EDE6-D8B6-485F-9679-9B0AC5268775}"/>
              </a:ext>
            </a:extLst>
          </p:cNvPr>
          <p:cNvSpPr/>
          <p:nvPr/>
        </p:nvSpPr>
        <p:spPr>
          <a:xfrm>
            <a:off x="761998" y="654884"/>
            <a:ext cx="10404765" cy="5386090"/>
          </a:xfrm>
          <a:prstGeom prst="rect">
            <a:avLst/>
          </a:prstGeom>
        </p:spPr>
        <p:txBody>
          <a:bodyPr wrap="square">
            <a:spAutoFit/>
          </a:bodyPr>
          <a:lstStyle/>
          <a:p>
            <a:pPr algn="ctr"/>
            <a:r>
              <a:rPr lang="pt-BR" sz="2800" b="1" dirty="0">
                <a:highlight>
                  <a:srgbClr val="FFFF00"/>
                </a:highlight>
              </a:rPr>
              <a:t>Mudanças no BPC com a </a:t>
            </a:r>
            <a:r>
              <a:rPr lang="pt-BR" sz="2800" dirty="0"/>
              <a:t> Lei nº 15.077, de 27/12/2024 </a:t>
            </a:r>
          </a:p>
          <a:p>
            <a:pPr algn="just"/>
            <a:r>
              <a:rPr lang="pt-BR" sz="2800" dirty="0"/>
              <a:t> </a:t>
            </a:r>
          </a:p>
          <a:p>
            <a:pPr algn="just"/>
            <a:r>
              <a:rPr lang="pt-BR" sz="2400" b="1" dirty="0"/>
              <a:t>Avaliação da deficiência e CID:</a:t>
            </a:r>
          </a:p>
          <a:p>
            <a:pPr algn="just"/>
            <a:r>
              <a:rPr lang="pt-BR" sz="2400" dirty="0"/>
              <a:t>A partir de agora, a avaliação da deficiência para solicitantes com menos de 65 anos torna-se obrigatória para as concessões administrativas e judiciais. Essa avaliação deverá incluir o registro do código correspondente na Classificação Internacional de Doenças (CID).</a:t>
            </a:r>
          </a:p>
          <a:p>
            <a:pPr algn="just"/>
            <a:endParaRPr lang="pt-BR" sz="2400" dirty="0"/>
          </a:p>
          <a:p>
            <a:pPr algn="just"/>
            <a:r>
              <a:rPr lang="pt-BR" sz="2400" dirty="0"/>
              <a:t>Ou seja, para requerer é necessário avaliação médica e avaliação social realizadas, respectivamente, pela perícia médica federal e pelo serviço social do INSS.</a:t>
            </a:r>
          </a:p>
          <a:p>
            <a:pPr algn="just"/>
            <a:endParaRPr lang="pt-BR" sz="2400" dirty="0"/>
          </a:p>
          <a:p>
            <a:pPr algn="just"/>
            <a:r>
              <a:rPr lang="pt-BR" sz="2400" dirty="0"/>
              <a:t>Enfim: não exige que a deficiência seja classificada como grave ou moderada para a concessão do BPC.</a:t>
            </a:r>
          </a:p>
        </p:txBody>
      </p:sp>
    </p:spTree>
    <p:extLst>
      <p:ext uri="{BB962C8B-B14F-4D97-AF65-F5344CB8AC3E}">
        <p14:creationId xmlns:p14="http://schemas.microsoft.com/office/powerpoint/2010/main" val="827470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2866</TotalTime>
  <Words>1472</Words>
  <Application>Microsoft Office PowerPoint</Application>
  <PresentationFormat>Widescreen</PresentationFormat>
  <Paragraphs>89</Paragraphs>
  <Slides>19</Slides>
  <Notes>3</Notes>
  <HiddenSlides>0</HiddenSlides>
  <MMClips>0</MMClips>
  <ScaleCrop>false</ScaleCrop>
  <HeadingPairs>
    <vt:vector size="6" baseType="variant">
      <vt:variant>
        <vt:lpstr>Fontes usadas</vt:lpstr>
      </vt:variant>
      <vt:variant>
        <vt:i4>9</vt:i4>
      </vt:variant>
      <vt:variant>
        <vt:lpstr>Tema</vt:lpstr>
      </vt:variant>
      <vt:variant>
        <vt:i4>3</vt:i4>
      </vt:variant>
      <vt:variant>
        <vt:lpstr>Títulos de slides</vt:lpstr>
      </vt:variant>
      <vt:variant>
        <vt:i4>19</vt:i4>
      </vt:variant>
    </vt:vector>
  </HeadingPairs>
  <TitlesOfParts>
    <vt:vector size="31" baseType="lpstr">
      <vt:lpstr>Arial</vt:lpstr>
      <vt:lpstr>Calibri</vt:lpstr>
      <vt:lpstr>CIDFont+F11</vt:lpstr>
      <vt:lpstr>CIDFont+F2</vt:lpstr>
      <vt:lpstr>CIDFont+F6</vt:lpstr>
      <vt:lpstr>DejaVu Sans</vt:lpstr>
      <vt:lpstr>Symbol</vt:lpstr>
      <vt:lpstr>Times New Roman</vt:lpstr>
      <vt:lpstr>Wingdings</vt:lpstr>
      <vt:lpstr>Office Theme</vt:lpstr>
      <vt:lpstr>Office Theme</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Atenção!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SAA​ Sistema de Autenticação e Autorização​ RMA – Registro Mensal de Atendimento – Lista de Beneficiários​ </vt:lpstr>
      <vt:lpstr>SAA​ Sistema de Autenticação e Autorização​ RMA – Registro Mensal de Atendimento​</vt:lpstr>
      <vt:lpstr>Quantitativo de benefícios e recursos investidos por unidade da federação de pagamento no período de 1996 a 2024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Thiago Rocha</dc:creator>
  <dc:description/>
  <cp:lastModifiedBy>HEDER CLAUDIO AUGUSTO DE SOUSA</cp:lastModifiedBy>
  <cp:revision>294</cp:revision>
  <dcterms:created xsi:type="dcterms:W3CDTF">2023-03-16T21:20:46Z</dcterms:created>
  <dcterms:modified xsi:type="dcterms:W3CDTF">2025-03-06T15:01:38Z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22</vt:i4>
  </property>
</Properties>
</file>