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0"/>
  </p:notesMasterIdLst>
  <p:sldIdLst>
    <p:sldId id="256" r:id="rId4"/>
    <p:sldId id="258" r:id="rId5"/>
    <p:sldId id="382" r:id="rId6"/>
    <p:sldId id="259" r:id="rId7"/>
    <p:sldId id="452" r:id="rId8"/>
    <p:sldId id="341" r:id="rId9"/>
    <p:sldId id="446" r:id="rId10"/>
    <p:sldId id="265" r:id="rId11"/>
    <p:sldId id="366" r:id="rId12"/>
    <p:sldId id="367" r:id="rId13"/>
    <p:sldId id="447" r:id="rId14"/>
    <p:sldId id="425" r:id="rId15"/>
    <p:sldId id="426" r:id="rId16"/>
    <p:sldId id="345" r:id="rId17"/>
    <p:sldId id="336" r:id="rId18"/>
    <p:sldId id="292" r:id="rId19"/>
    <p:sldId id="293" r:id="rId20"/>
    <p:sldId id="294" r:id="rId21"/>
    <p:sldId id="449" r:id="rId22"/>
    <p:sldId id="448" r:id="rId23"/>
    <p:sldId id="299" r:id="rId24"/>
    <p:sldId id="323" r:id="rId25"/>
    <p:sldId id="311" r:id="rId26"/>
    <p:sldId id="312" r:id="rId27"/>
    <p:sldId id="313" r:id="rId28"/>
    <p:sldId id="315" r:id="rId29"/>
    <p:sldId id="316" r:id="rId30"/>
    <p:sldId id="453" r:id="rId31"/>
    <p:sldId id="296" r:id="rId32"/>
    <p:sldId id="450" r:id="rId33"/>
    <p:sldId id="451" r:id="rId34"/>
    <p:sldId id="368" r:id="rId35"/>
    <p:sldId id="373" r:id="rId36"/>
    <p:sldId id="374" r:id="rId37"/>
    <p:sldId id="442" r:id="rId38"/>
    <p:sldId id="310" r:id="rId39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7D69-9C2B-409B-B774-9F70E29EBB73}" type="datetimeFigureOut">
              <a:rPr lang="pt-BR" smtClean="0"/>
              <a:t>06/03/2025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E13C7-80B3-4E0D-AFD1-B68AA16BF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56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E13C7-80B3-4E0D-AFD1-B68AA16BF5F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30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A02B6C-2D80-411C-9036-370183E1868D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5C0655-A317-48C3-88BC-8CE8CAF3266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DD9BD3-6384-44AE-9805-8D06557B21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246DCA-8BC5-407F-9115-1DAEF9C28B49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580176-951E-42C2-80CF-B771092FA34D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30203E4-D1DE-4E09-8274-D336FBB7306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0B2E423-76CF-4B17-B992-C9798E33013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302AF8-BDD4-414C-8A7E-4C50A2D60AF5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07A84C-A187-47DF-AFBA-241986880A5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CCC1836-570F-4343-AE51-D8DD264EF19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FF8631-6978-47EF-B110-71C48363104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D555A5-BD48-4364-9A13-FF19B3C8A45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&lt;rodapé&gt;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pt-BR"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fld id="{FCC5E193-CF48-4B97-BCC2-EA9A84375893}" type="slidenum"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‹nº›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6"/>
          <p:cNvPicPr/>
          <p:nvPr/>
        </p:nvPicPr>
        <p:blipFill>
          <a:blip r:embed="rId14"/>
          <a:stretch/>
        </p:blipFill>
        <p:spPr>
          <a:xfrm>
            <a:off x="11609640" y="112680"/>
            <a:ext cx="430200" cy="201240"/>
          </a:xfrm>
          <a:prstGeom prst="rect">
            <a:avLst/>
          </a:prstGeom>
          <a:ln w="0">
            <a:noFill/>
          </a:ln>
        </p:spPr>
      </p:pic>
      <p:pic>
        <p:nvPicPr>
          <p:cNvPr id="42" name="Imagem 8"/>
          <p:cNvPicPr/>
          <p:nvPr/>
        </p:nvPicPr>
        <p:blipFill>
          <a:blip r:embed="rId15"/>
          <a:stretch/>
        </p:blipFill>
        <p:spPr>
          <a:xfrm>
            <a:off x="0" y="6710400"/>
            <a:ext cx="12190320" cy="144000"/>
          </a:xfrm>
          <a:prstGeom prst="rect">
            <a:avLst/>
          </a:prstGeom>
          <a:ln w="0">
            <a:noFill/>
          </a:ln>
        </p:spPr>
      </p:pic>
      <p:pic>
        <p:nvPicPr>
          <p:cNvPr id="43" name="Imagem 1"/>
          <p:cNvPicPr/>
          <p:nvPr/>
        </p:nvPicPr>
        <p:blipFill>
          <a:blip r:embed="rId16"/>
          <a:stretch/>
        </p:blipFill>
        <p:spPr>
          <a:xfrm>
            <a:off x="150480" y="112680"/>
            <a:ext cx="1874880" cy="867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"/>
          <p:cNvPicPr/>
          <p:nvPr/>
        </p:nvPicPr>
        <p:blipFill>
          <a:blip r:embed="rId14"/>
          <a:stretch/>
        </p:blipFill>
        <p:spPr>
          <a:xfrm>
            <a:off x="0" y="6710400"/>
            <a:ext cx="12190320" cy="144000"/>
          </a:xfrm>
          <a:prstGeom prst="rect">
            <a:avLst/>
          </a:prstGeom>
          <a:ln w="0">
            <a:noFill/>
          </a:ln>
        </p:spPr>
      </p:pic>
      <p:pic>
        <p:nvPicPr>
          <p:cNvPr id="83" name="Imagem 3" descr="Ícone&#10;&#10;Descrição gerada automaticamente"/>
          <p:cNvPicPr/>
          <p:nvPr/>
        </p:nvPicPr>
        <p:blipFill>
          <a:blip r:embed="rId15"/>
          <a:stretch/>
        </p:blipFill>
        <p:spPr>
          <a:xfrm>
            <a:off x="3093120" y="1924560"/>
            <a:ext cx="6004080" cy="245700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plicacoes.cidadania.gov.br/cidnum/#/app/hom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3"/>
          <p:cNvPicPr/>
          <p:nvPr/>
        </p:nvPicPr>
        <p:blipFill>
          <a:blip r:embed="rId2"/>
          <a:stretch/>
        </p:blipFill>
        <p:spPr>
          <a:xfrm>
            <a:off x="0" y="6710400"/>
            <a:ext cx="12190320" cy="144000"/>
          </a:xfrm>
          <a:prstGeom prst="rect">
            <a:avLst/>
          </a:prstGeom>
          <a:ln w="0">
            <a:noFill/>
          </a:ln>
        </p:spPr>
      </p:pic>
      <p:pic>
        <p:nvPicPr>
          <p:cNvPr id="123" name="Imagem 6"/>
          <p:cNvPicPr/>
          <p:nvPr/>
        </p:nvPicPr>
        <p:blipFill>
          <a:blip r:embed="rId3"/>
          <a:stretch/>
        </p:blipFill>
        <p:spPr>
          <a:xfrm>
            <a:off x="529278" y="4584694"/>
            <a:ext cx="4091040" cy="972000"/>
          </a:xfrm>
          <a:prstGeom prst="rect">
            <a:avLst/>
          </a:prstGeom>
          <a:ln w="0">
            <a:noFill/>
          </a:ln>
        </p:spPr>
      </p:pic>
      <p:sp>
        <p:nvSpPr>
          <p:cNvPr id="125" name="CaixaDeTexto 7"/>
          <p:cNvSpPr/>
          <p:nvPr/>
        </p:nvSpPr>
        <p:spPr>
          <a:xfrm>
            <a:off x="529278" y="5556694"/>
            <a:ext cx="6073561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Coordenadoria de Desenvolvimento Social</a:t>
            </a:r>
            <a:endParaRPr lang="pt-BR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Secretaria de Desenvolvimento Social</a:t>
            </a: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600" b="0" strike="noStrike" spc="-1" dirty="0">
              <a:latin typeface="Arial"/>
            </a:endParaRPr>
          </a:p>
        </p:txBody>
      </p:sp>
      <p:sp>
        <p:nvSpPr>
          <p:cNvPr id="126" name="CaixaDeTexto 2"/>
          <p:cNvSpPr/>
          <p:nvPr/>
        </p:nvSpPr>
        <p:spPr>
          <a:xfrm>
            <a:off x="1496291" y="637308"/>
            <a:ext cx="9809017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800" b="1" strike="noStrike" spc="-1" dirty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/>
              </a:rPr>
              <a:t>O NOVO PROGRAMA BOLSA FAMILIA</a:t>
            </a:r>
          </a:p>
          <a:p>
            <a:pPr algn="ctr">
              <a:lnSpc>
                <a:spcPct val="100000"/>
              </a:lnSpc>
              <a:buNone/>
            </a:pPr>
            <a:r>
              <a:rPr lang="pt-BR" sz="4800" spc="-1" dirty="0">
                <a:solidFill>
                  <a:srgbClr val="203864"/>
                </a:solidFill>
              </a:rPr>
              <a:t>Entre a focalização e a segurança de renda</a:t>
            </a:r>
            <a:endParaRPr lang="pt-BR" sz="3600" strike="noStrike" spc="-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m 42"/>
          <p:cNvPicPr/>
          <p:nvPr/>
        </p:nvPicPr>
        <p:blipFill>
          <a:blip r:embed="rId4"/>
          <a:stretch/>
        </p:blipFill>
        <p:spPr>
          <a:xfrm>
            <a:off x="8651514" y="4452446"/>
            <a:ext cx="2847229" cy="1768246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4859382" y="3880680"/>
            <a:ext cx="3082834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PIRACICABA 07/03/2025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09600" y="52647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São Paulo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91" y="988138"/>
            <a:ext cx="9522823" cy="53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3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09600" y="52647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Piracicaba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35750"/>
            <a:ext cx="9901646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3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bject 6"/>
          <p:cNvSpPr/>
          <p:nvPr/>
        </p:nvSpPr>
        <p:spPr>
          <a:xfrm>
            <a:off x="1002197" y="663050"/>
            <a:ext cx="9822600" cy="51987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0" rIns="0" bIns="0" anchor="t">
            <a:spAutoFit/>
          </a:bodyPr>
          <a:lstStyle/>
          <a:p>
            <a:pPr marL="12240" algn="just">
              <a:lnSpc>
                <a:spcPct val="83000"/>
              </a:lnSpc>
              <a:spcBef>
                <a:spcPts val="595"/>
              </a:spcBef>
              <a:buNone/>
              <a:tabLst>
                <a:tab pos="360720" algn="l"/>
              </a:tabLst>
            </a:pPr>
            <a:r>
              <a:rPr lang="pt-BR" sz="2800" b="1" strike="noStrike" spc="-15" dirty="0">
                <a:solidFill>
                  <a:srgbClr val="222A35"/>
                </a:solidFill>
                <a:latin typeface="Calibri"/>
                <a:ea typeface="DejaVu Sans"/>
              </a:rPr>
              <a:t>REGRA</a:t>
            </a:r>
            <a:r>
              <a:rPr lang="pt-BR" sz="2800" b="1" strike="noStrike" spc="7" dirty="0">
                <a:solidFill>
                  <a:srgbClr val="222A35"/>
                </a:solidFill>
                <a:latin typeface="Calibri"/>
                <a:ea typeface="DejaVu Sans"/>
              </a:rPr>
              <a:t> </a:t>
            </a:r>
            <a:r>
              <a:rPr lang="pt-BR" sz="2800" b="1" strike="noStrike" spc="-1" dirty="0">
                <a:solidFill>
                  <a:srgbClr val="222A35"/>
                </a:solidFill>
                <a:latin typeface="Calibri"/>
                <a:ea typeface="DejaVu Sans"/>
              </a:rPr>
              <a:t>DE</a:t>
            </a:r>
            <a:r>
              <a:rPr lang="pt-BR" sz="2800" b="1" strike="noStrike" spc="-35" dirty="0">
                <a:solidFill>
                  <a:srgbClr val="222A35"/>
                </a:solidFill>
                <a:latin typeface="Calibri"/>
                <a:ea typeface="DejaVu Sans"/>
              </a:rPr>
              <a:t> </a:t>
            </a:r>
            <a:r>
              <a:rPr lang="pt-BR" sz="2800" b="1" strike="noStrike" spc="-32" dirty="0">
                <a:solidFill>
                  <a:srgbClr val="222A35"/>
                </a:solidFill>
                <a:latin typeface="Calibri"/>
                <a:ea typeface="DejaVu Sans"/>
              </a:rPr>
              <a:t>PROTEÇÃO</a:t>
            </a:r>
          </a:p>
          <a:p>
            <a:pPr marL="12240" algn="just">
              <a:lnSpc>
                <a:spcPct val="83000"/>
              </a:lnSpc>
              <a:spcBef>
                <a:spcPts val="595"/>
              </a:spcBef>
              <a:buNone/>
              <a:tabLst>
                <a:tab pos="360720" algn="l"/>
              </a:tabLst>
            </a:pPr>
            <a:endParaRPr lang="pt-BR" sz="1400" b="0" strike="noStrike" spc="-1" dirty="0">
              <a:latin typeface="Arial"/>
            </a:endParaRPr>
          </a:p>
          <a:p>
            <a:pPr marL="354960" indent="-343080" algn="just">
              <a:lnSpc>
                <a:spcPct val="100000"/>
              </a:lnSpc>
              <a:spcBef>
                <a:spcPts val="595"/>
              </a:spcBef>
              <a:buClr>
                <a:srgbClr val="222A35"/>
              </a:buClr>
              <a:buFont typeface="Arial"/>
              <a:buChar char="•"/>
              <a:tabLst>
                <a:tab pos="360720" algn="l"/>
              </a:tabLst>
            </a:pPr>
            <a:r>
              <a:rPr lang="pt-BR" sz="2400" b="0" strike="noStrike" spc="-86" dirty="0">
                <a:solidFill>
                  <a:srgbClr val="222A35"/>
                </a:solidFill>
                <a:latin typeface="Arial"/>
                <a:ea typeface="DejaVu Sans"/>
              </a:rPr>
              <a:t>A Regra de Proteção garante a continuidade da família no  programa caso tenha aumento da renda acima da linha de  pobreza (até o limite de meio salário mínimo).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5"/>
              </a:spcBef>
              <a:buNone/>
              <a:tabLst>
                <a:tab pos="360720" algn="l"/>
              </a:tabLst>
            </a:pPr>
            <a:endParaRPr lang="pt-BR" sz="1400" b="0" strike="noStrike" spc="-1" dirty="0">
              <a:latin typeface="Arial"/>
            </a:endParaRPr>
          </a:p>
          <a:p>
            <a:pPr marL="354960" indent="-343080" algn="just">
              <a:lnSpc>
                <a:spcPct val="100000"/>
              </a:lnSpc>
              <a:spcBef>
                <a:spcPts val="595"/>
              </a:spcBef>
              <a:buClr>
                <a:srgbClr val="222A35"/>
              </a:buClr>
              <a:buFont typeface="Arial"/>
              <a:buChar char="•"/>
              <a:tabLst>
                <a:tab pos="360720" algn="l"/>
              </a:tabLst>
            </a:pPr>
            <a:r>
              <a:rPr lang="pt-BR" sz="2400" b="0" strike="noStrike" spc="-86" dirty="0">
                <a:solidFill>
                  <a:srgbClr val="222A35"/>
                </a:solidFill>
                <a:latin typeface="Arial"/>
                <a:ea typeface="DejaVu Sans"/>
              </a:rPr>
              <a:t>A Família pode permanecer na regra de proteção por até  2 anos.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5"/>
              </a:spcBef>
              <a:buNone/>
              <a:tabLst>
                <a:tab pos="360720" algn="l"/>
              </a:tabLst>
            </a:pPr>
            <a:endParaRPr lang="pt-BR" sz="1400" b="0" strike="noStrike" spc="-1" dirty="0">
              <a:latin typeface="Arial"/>
            </a:endParaRPr>
          </a:p>
          <a:p>
            <a:pPr marL="354960" indent="-343080" algn="just">
              <a:lnSpc>
                <a:spcPct val="100000"/>
              </a:lnSpc>
              <a:spcBef>
                <a:spcPts val="595"/>
              </a:spcBef>
              <a:buClr>
                <a:srgbClr val="222A35"/>
              </a:buClr>
              <a:buFont typeface="Arial"/>
              <a:buChar char="•"/>
              <a:tabLst>
                <a:tab pos="360720" algn="l"/>
              </a:tabLst>
            </a:pPr>
            <a:r>
              <a:rPr lang="pt-BR" sz="2400" b="0" strike="noStrike" spc="-86" dirty="0">
                <a:solidFill>
                  <a:srgbClr val="222A35"/>
                </a:solidFill>
                <a:latin typeface="Arial"/>
                <a:ea typeface="DejaVu Sans"/>
              </a:rPr>
              <a:t>Durante o período de 24 (vinte e quatro) meses, a família beneficiária alcançada pela regra de proteção receberá 50% (cinquenta por cento) do valor dos benefícios a que for elegível, desde que a renda familiar mensal por pessoa não supere meio salário mínimo.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95"/>
              </a:spcBef>
              <a:buNone/>
              <a:tabLst>
                <a:tab pos="360720" algn="l"/>
              </a:tabLst>
            </a:pPr>
            <a:endParaRPr lang="pt-BR" sz="1400" b="0" strike="noStrike" spc="-1" dirty="0">
              <a:latin typeface="Arial"/>
            </a:endParaRPr>
          </a:p>
          <a:p>
            <a:pPr marL="354960" indent="-343080" algn="just">
              <a:lnSpc>
                <a:spcPct val="100000"/>
              </a:lnSpc>
              <a:spcBef>
                <a:spcPts val="595"/>
              </a:spcBef>
              <a:buClr>
                <a:srgbClr val="222A35"/>
              </a:buClr>
              <a:buFont typeface="Arial"/>
              <a:buChar char="•"/>
              <a:tabLst>
                <a:tab pos="360720" algn="l"/>
              </a:tabLst>
            </a:pPr>
            <a:r>
              <a:rPr lang="pt-BR" sz="2400" b="0" strike="noStrike" spc="-86" dirty="0">
                <a:solidFill>
                  <a:srgbClr val="222A35"/>
                </a:solidFill>
                <a:latin typeface="Arial"/>
                <a:ea typeface="DejaVu Sans"/>
              </a:rPr>
              <a:t>Se a família perder a renda, terá direito ao Retorno Garantido.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168" name="Imagem 4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3979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3" name="Retângulo 2"/>
          <p:cNvSpPr/>
          <p:nvPr/>
        </p:nvSpPr>
        <p:spPr>
          <a:xfrm>
            <a:off x="1094509" y="699001"/>
            <a:ext cx="9961419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Desligamento Voluntário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O desligamento voluntário da família se dá mediante declaração do responsável familiar.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Terão prioridade para reversão de cancelamento as famílias cujos benefícios foram cancelados pelo motivo de desligamento voluntário ou em decorrência do encerramento do período de validade estabelecido pela </a:t>
            </a:r>
            <a:r>
              <a:rPr lang="pt-BR" sz="2800" b="1" dirty="0"/>
              <a:t>Regra de Proteção</a:t>
            </a:r>
            <a:r>
              <a:rPr lang="pt-BR" sz="2800" dirty="0"/>
              <a:t>. </a:t>
            </a:r>
            <a:endParaRPr lang="pt-B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/>
              <a:t>A ação poderá ser realizada pelo município ou pela </a:t>
            </a:r>
            <a:r>
              <a:rPr lang="pt-BR" sz="2800" dirty="0" err="1"/>
              <a:t>Senarc</a:t>
            </a:r>
            <a:r>
              <a:rPr lang="pt-BR" sz="2800" dirty="0"/>
              <a:t> dentro do prazo máximo de 36 (trinta e seis) meses, contados da data em que ocorreu a ação de cancelamento de benefícios.</a:t>
            </a:r>
            <a:endParaRPr lang="pt-B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9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m 4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8888E22-196C-476F-89DC-F8D8C641566B}"/>
              </a:ext>
            </a:extLst>
          </p:cNvPr>
          <p:cNvSpPr/>
          <p:nvPr/>
        </p:nvSpPr>
        <p:spPr>
          <a:xfrm>
            <a:off x="803564" y="459215"/>
            <a:ext cx="100836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Exceções à TRAVA da regra dos 16% que impede seleção de novas famílias unipessoais:</a:t>
            </a:r>
          </a:p>
          <a:p>
            <a:endParaRPr lang="pt-BR" sz="2400" b="1" dirty="0"/>
          </a:p>
          <a:p>
            <a:r>
              <a:rPr lang="pt-BR" sz="2400" dirty="0"/>
              <a:t>I - famílias com integrantes em situação de trabalho infantil;</a:t>
            </a:r>
          </a:p>
          <a:p>
            <a:r>
              <a:rPr lang="pt-BR" sz="2400" dirty="0"/>
              <a:t>II - famílias com integrantes libertos de situação análoga à de trabalho escravo;</a:t>
            </a:r>
          </a:p>
          <a:p>
            <a:r>
              <a:rPr lang="pt-BR" sz="2400" dirty="0"/>
              <a:t>III - famílias quilombolas;</a:t>
            </a:r>
          </a:p>
          <a:p>
            <a:r>
              <a:rPr lang="pt-BR" sz="2400" dirty="0"/>
              <a:t>IV - famílias indígenas;</a:t>
            </a:r>
          </a:p>
          <a:p>
            <a:r>
              <a:rPr lang="pt-BR" sz="2400" dirty="0"/>
              <a:t>V - famílias com catadores de material reciclável;</a:t>
            </a:r>
          </a:p>
          <a:p>
            <a:r>
              <a:rPr lang="pt-BR" sz="2400" dirty="0"/>
              <a:t>VI - famílias com pessoas em situação de rua;</a:t>
            </a:r>
          </a:p>
          <a:p>
            <a:r>
              <a:rPr lang="pt-BR" sz="2400" dirty="0"/>
              <a:t>VII - famílias em risco de insegurança alimentar;</a:t>
            </a:r>
          </a:p>
          <a:p>
            <a:r>
              <a:rPr lang="pt-BR" sz="2400" dirty="0"/>
              <a:t>VIII - famílias em situação de violação de direitos; ou</a:t>
            </a:r>
          </a:p>
          <a:p>
            <a:r>
              <a:rPr lang="pt-BR" sz="2400" dirty="0"/>
              <a:t>IX - famílias que realizaram ou venham a realizar a sua atualização ou inscrição cadastral mediante entrevista em domicílio, a partir de 31 de julho de 2023.</a:t>
            </a:r>
          </a:p>
          <a:p>
            <a:r>
              <a:rPr lang="pt-BR" b="1" dirty="0">
                <a:latin typeface="+mj-lt"/>
              </a:rPr>
              <a:t>(Portaria MDS nº 897, de 07/2023 modificada pela Portaria MDS nº 1.003 de 07/2024)</a:t>
            </a:r>
          </a:p>
        </p:txBody>
      </p:sp>
    </p:spTree>
    <p:extLst>
      <p:ext uri="{BB962C8B-B14F-4D97-AF65-F5344CB8AC3E}">
        <p14:creationId xmlns:p14="http://schemas.microsoft.com/office/powerpoint/2010/main" val="382946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m 4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B82DD9-176D-41E7-9AC7-96E8182749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6" y="636494"/>
            <a:ext cx="10309411" cy="5288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2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aixaDeTexto 1"/>
          <p:cNvSpPr/>
          <p:nvPr/>
        </p:nvSpPr>
        <p:spPr>
          <a:xfrm>
            <a:off x="787320" y="1312920"/>
            <a:ext cx="9828000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CONDICIONALIDADES 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2800" b="0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As condicionalidades existem para reforçar o acesso a direitos nas áreas de educação, saúde e assistência social, e para identificar vulnerabilidades que estejam dificultando o acesso das famílias a esses direitos. As condicionalidades são compromissos assumidos pelas famílias beneficiárias, que precisam cumprir para continuar sendo beneficiárias do Bolsa Família, mas também pelo poder público, que deve ofertar os serviços.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210" name="Imagem 4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aixaDeTexto 1"/>
          <p:cNvSpPr/>
          <p:nvPr/>
        </p:nvSpPr>
        <p:spPr>
          <a:xfrm>
            <a:off x="1017513" y="629012"/>
            <a:ext cx="10869480" cy="57539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CONDICIONALIDADES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36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Saúde</a:t>
            </a:r>
            <a:endParaRPr lang="pt-B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lang="pt-BR" sz="3600" b="0" strike="noStrike" spc="-1" dirty="0">
                <a:solidFill>
                  <a:srgbClr val="203864"/>
                </a:solidFill>
                <a:latin typeface="Arial"/>
                <a:ea typeface="DejaVu Sans"/>
              </a:rPr>
              <a:t>o cumprimento do calendário nacional de vacinação;</a:t>
            </a:r>
            <a:endParaRPr lang="pt-BR" sz="3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lang="pt-BR" sz="3600" b="0" strike="noStrike" spc="-1" dirty="0">
                <a:solidFill>
                  <a:srgbClr val="203864"/>
                </a:solidFill>
                <a:latin typeface="Arial"/>
                <a:ea typeface="DejaVu Sans"/>
              </a:rPr>
              <a:t>o acompanhamento do estado nutricional (peso e altura) dos beneficiários até sete anos de idade incompletos; e</a:t>
            </a:r>
            <a:endParaRPr lang="pt-BR" sz="3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lang="pt-BR" sz="3600" b="0" strike="noStrike" spc="-1" dirty="0">
                <a:solidFill>
                  <a:srgbClr val="203864"/>
                </a:solidFill>
                <a:latin typeface="Arial"/>
                <a:ea typeface="DejaVu Sans"/>
              </a:rPr>
              <a:t>o pré-natal para as beneficiárias gestantes.</a:t>
            </a:r>
            <a:endParaRPr lang="pt-B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212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aixaDeTexto 1"/>
          <p:cNvSpPr/>
          <p:nvPr/>
        </p:nvSpPr>
        <p:spPr>
          <a:xfrm>
            <a:off x="948240" y="835015"/>
            <a:ext cx="1086948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32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CONDICIONALIDADES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32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Educação</a:t>
            </a:r>
            <a:endParaRPr lang="pt-BR" sz="32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203864"/>
                </a:solidFill>
                <a:latin typeface="Arial"/>
                <a:ea typeface="DejaVu Sans"/>
              </a:rPr>
              <a:t>Frequência escolar mensal mínima de 60% para os beneficiários de 4 e 5 anos e de 75% para os beneficiários de 6 a 17 anos. 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pic>
        <p:nvPicPr>
          <p:cNvPr id="214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m 8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757237"/>
            <a:ext cx="102965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0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bject 13"/>
          <p:cNvSpPr/>
          <p:nvPr/>
        </p:nvSpPr>
        <p:spPr>
          <a:xfrm>
            <a:off x="939218" y="704695"/>
            <a:ext cx="9668160" cy="4993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469800" indent="-457200" algn="just">
              <a:lnSpc>
                <a:spcPct val="100000"/>
              </a:lnSpc>
              <a:spcBef>
                <a:spcPts val="96"/>
              </a:spcBef>
              <a:buClr>
                <a:srgbClr val="222A35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O </a:t>
            </a:r>
            <a:r>
              <a:rPr lang="pt-BR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Programa Bolsa Família </a:t>
            </a:r>
            <a:r>
              <a:rPr lang="pt-BR" sz="2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é o programa de transferência de renda com condicionalidades do governo federal instituído pela </a:t>
            </a:r>
            <a:r>
              <a:rPr lang="pt-BR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Lei 14601 de 19 de junho de 2023</a:t>
            </a:r>
            <a:r>
              <a:rPr lang="pt-BR" sz="2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, no âmbito do Ministério do Desenvolvimento e Assistência Social, Família e Combate à Fome. </a:t>
            </a:r>
            <a:endParaRPr lang="pt-BR" sz="2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96"/>
              </a:spcBef>
              <a:buNone/>
            </a:pPr>
            <a:endParaRPr lang="pt-BR" sz="2800" b="0" strike="noStrike" spc="-1" dirty="0">
              <a:latin typeface="Arial"/>
            </a:endParaRPr>
          </a:p>
          <a:p>
            <a:pPr marL="469800" indent="-457200" algn="just">
              <a:lnSpc>
                <a:spcPct val="100000"/>
              </a:lnSpc>
              <a:spcBef>
                <a:spcPts val="96"/>
              </a:spcBef>
              <a:buClr>
                <a:srgbClr val="222A35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O Programa Bolsa Família constitui etapa do processo gradual e progressivo de implementação da universalização da </a:t>
            </a:r>
            <a:r>
              <a:rPr lang="pt-BR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Renda Básica de Cidadania </a:t>
            </a:r>
            <a:r>
              <a:rPr lang="pt-BR" sz="2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(Parágrafo Único, Art. 6º da CF e caput e Parag. 1º do art.1º da Lei 10.835/2004).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131" name="Imagem 1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m 8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444138"/>
            <a:ext cx="11129554" cy="56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0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m 10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FA26C5-4238-417A-9C12-6C0C06CDD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03" y="618733"/>
            <a:ext cx="9802593" cy="56205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DC02E-D217-4C63-90B6-C93ACBC9896E}"/>
              </a:ext>
            </a:extLst>
          </p:cNvPr>
          <p:cNvSpPr/>
          <p:nvPr/>
        </p:nvSpPr>
        <p:spPr>
          <a:xfrm>
            <a:off x="1071154" y="820341"/>
            <a:ext cx="9457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162937"/>
                </a:solidFill>
              </a:rPr>
              <a:t>Motivos de descumprimentos SEM REPERCUSSÃO </a:t>
            </a:r>
          </a:p>
          <a:p>
            <a:pPr algn="just"/>
            <a:endParaRPr lang="pt-BR" sz="2800" b="1" dirty="0">
              <a:solidFill>
                <a:srgbClr val="162937"/>
              </a:solidFill>
            </a:endParaRPr>
          </a:p>
          <a:p>
            <a:pPr algn="just"/>
            <a:r>
              <a:rPr lang="pt-BR" sz="2800" dirty="0">
                <a:solidFill>
                  <a:srgbClr val="162937"/>
                </a:solidFill>
              </a:rPr>
              <a:t>Não serão aplicados os efeitos de repercussão às famílias que não cumprirem as condicionalidades:</a:t>
            </a:r>
          </a:p>
          <a:p>
            <a:pPr algn="just"/>
            <a:endParaRPr lang="pt-BR" sz="1200" dirty="0">
              <a:solidFill>
                <a:srgbClr val="162937"/>
              </a:solidFill>
            </a:endParaRPr>
          </a:p>
          <a:p>
            <a:pPr algn="just"/>
            <a:r>
              <a:rPr lang="pt-BR" sz="2800" dirty="0">
                <a:solidFill>
                  <a:srgbClr val="162937"/>
                </a:solidFill>
              </a:rPr>
              <a:t>I - em caso de força maior ou caso fortuito;</a:t>
            </a:r>
          </a:p>
          <a:p>
            <a:pPr algn="just"/>
            <a:r>
              <a:rPr lang="pt-BR" sz="2800" dirty="0">
                <a:solidFill>
                  <a:srgbClr val="162937"/>
                </a:solidFill>
              </a:rPr>
              <a:t>II - quando não houver oferta do serviço;</a:t>
            </a:r>
          </a:p>
          <a:p>
            <a:pPr algn="just"/>
            <a:r>
              <a:rPr lang="pt-BR" sz="2800" dirty="0">
                <a:solidFill>
                  <a:srgbClr val="162937"/>
                </a:solidFill>
              </a:rPr>
              <a:t>III - por questões de saúde, étnicas ou culturais; ou</a:t>
            </a:r>
          </a:p>
          <a:p>
            <a:pPr algn="just"/>
            <a:r>
              <a:rPr lang="pt-BR" sz="2800" dirty="0">
                <a:solidFill>
                  <a:srgbClr val="162937"/>
                </a:solidFill>
              </a:rPr>
              <a:t>IV - por outros motivos sociais reconhecidos pelos Ministérios da Cidadania, da Educação e da Saúde.</a:t>
            </a:r>
            <a:endParaRPr lang="pt-BR" sz="2800" b="0" i="0" dirty="0">
              <a:solidFill>
                <a:srgbClr val="16293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972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tângulo 1"/>
          <p:cNvSpPr/>
          <p:nvPr/>
        </p:nvSpPr>
        <p:spPr>
          <a:xfrm>
            <a:off x="722520" y="452520"/>
            <a:ext cx="9780017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RECURSO NO SISTEMA DE CONDICIONALIDADES</a:t>
            </a:r>
          </a:p>
          <a:p>
            <a:pPr algn="just">
              <a:lnSpc>
                <a:spcPct val="100000"/>
              </a:lnSpc>
              <a:buNone/>
            </a:pPr>
            <a:endParaRPr lang="pt-BR" sz="2400" b="1" spc="-1" dirty="0">
              <a:solidFill>
                <a:srgbClr val="203864"/>
              </a:solidFill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Os efeitos decorrentes do descumprimento das condicionalidades poderão ser revistos mediante </a:t>
            </a:r>
            <a:r>
              <a:rPr lang="pt-BR" sz="2400" b="1" dirty="0"/>
              <a:t>recurso administrativo</a:t>
            </a:r>
            <a:r>
              <a:rPr lang="pt-BR" sz="2400" dirty="0"/>
              <a:t>, com apresentação de justificativa e de documentação comprobatória pelo Responsável Familiar à coordenação municipal do PBF em prazo determinado</a:t>
            </a:r>
          </a:p>
          <a:p>
            <a:pPr algn="just">
              <a:lnSpc>
                <a:spcPct val="100000"/>
              </a:lnSpc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</a:t>
            </a:r>
            <a:r>
              <a:rPr lang="pt-BR" sz="2400" b="1" dirty="0"/>
              <a:t>Erros ou falhas podem ser corrigidos com o RECURSO</a:t>
            </a:r>
          </a:p>
          <a:p>
            <a:pPr algn="just">
              <a:lnSpc>
                <a:spcPct val="100000"/>
              </a:lnSpc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Pode também ser utilizado nos casos em que o descumprimento esteja associado a situações de vulnerabilidade social que estejam dificultando o acesso das famílias aos serviços básicos de saúde e educação</a:t>
            </a:r>
            <a:endParaRPr lang="pt-BR" sz="2400" b="1" strike="noStrike" spc="-1" dirty="0">
              <a:solidFill>
                <a:srgbClr val="203864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234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99271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tângulo 1"/>
          <p:cNvSpPr/>
          <p:nvPr/>
        </p:nvSpPr>
        <p:spPr>
          <a:xfrm>
            <a:off x="722520" y="452520"/>
            <a:ext cx="10335960" cy="56924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Recurso</a:t>
            </a:r>
          </a:p>
          <a:p>
            <a:pPr>
              <a:lnSpc>
                <a:spcPct val="100000"/>
              </a:lnSpc>
              <a:buNone/>
            </a:pPr>
            <a:endParaRPr lang="pt-BR" sz="2400" b="1" strike="noStrike" spc="-1" dirty="0">
              <a:solidFill>
                <a:srgbClr val="203864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2400" b="1" dirty="0"/>
              <a:t>A coordenação municipal do PBF deverá:</a:t>
            </a:r>
          </a:p>
          <a:p>
            <a:pPr algn="just">
              <a:lnSpc>
                <a:spcPct val="100000"/>
              </a:lnSpc>
              <a:buNone/>
            </a:pPr>
            <a:endParaRPr lang="pt-BR" sz="2400" b="1" dirty="0"/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cadastrar no </a:t>
            </a:r>
            <a:r>
              <a:rPr lang="pt-BR" sz="2400" dirty="0" err="1"/>
              <a:t>Sicon</a:t>
            </a:r>
            <a:r>
              <a:rPr lang="pt-BR" sz="2400" dirty="0"/>
              <a:t>, no prazo determinado, as justificativas apresentadas pelo responsável familiar;</a:t>
            </a:r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avaliar as justificativas e documentação que as corrobore apresentadas pelo responsável familiar e registrar no </a:t>
            </a:r>
            <a:r>
              <a:rPr lang="pt-BR" sz="2400" dirty="0" err="1"/>
              <a:t>Sicon</a:t>
            </a:r>
            <a:r>
              <a:rPr lang="pt-BR" sz="2400" dirty="0"/>
              <a:t>, no prazo determinado, a decisão pelo deferimento ou indeferimento do recurso, assim como o parecer com a fundamentação da decisão;</a:t>
            </a:r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arquivar a documentação relacionada às justificativas alegadas pela família, bem como o parecer com a fundamentação da decisão;</a:t>
            </a:r>
          </a:p>
          <a:p>
            <a:pPr algn="just">
              <a:lnSpc>
                <a:spcPct val="100000"/>
              </a:lnSpc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informar ao responsável familiar o resultado da avaliação do recurso. </a:t>
            </a:r>
            <a:endParaRPr lang="pt-BR" sz="2400" b="1" spc="-1" dirty="0">
              <a:solidFill>
                <a:srgbClr val="203864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234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89317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tângulo 1"/>
          <p:cNvSpPr/>
          <p:nvPr/>
        </p:nvSpPr>
        <p:spPr>
          <a:xfrm>
            <a:off x="750229" y="383248"/>
            <a:ext cx="10335960" cy="62156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Recurso</a:t>
            </a:r>
          </a:p>
          <a:p>
            <a:pPr>
              <a:lnSpc>
                <a:spcPct val="100000"/>
              </a:lnSpc>
              <a:buNone/>
            </a:pPr>
            <a:endParaRPr lang="pt-BR" sz="1000" b="1" strike="noStrike" spc="-1" dirty="0">
              <a:solidFill>
                <a:srgbClr val="203864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A coordenação municipal do PBF pode delegar essas atribuições às equipes da </a:t>
            </a:r>
            <a:r>
              <a:rPr lang="pt-BR" sz="2400" b="1" dirty="0"/>
              <a:t>área da assistência social, mas também as das áreas de educação e saúde que atuem diretamente no processo de acompanhamento ou gestão das condicionalidades do PBF no município</a:t>
            </a:r>
            <a:r>
              <a:rPr lang="pt-BR" sz="2400" dirty="0"/>
              <a:t>. </a:t>
            </a:r>
          </a:p>
          <a:p>
            <a:pPr algn="just">
              <a:lnSpc>
                <a:spcPct val="100000"/>
              </a:lnSpc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Essa delegação se caracteriza pela atribuição de perfil específico do </a:t>
            </a:r>
            <a:r>
              <a:rPr lang="pt-BR" sz="2400" dirty="0" err="1"/>
              <a:t>Sicon</a:t>
            </a:r>
            <a:r>
              <a:rPr lang="pt-BR" sz="2400" dirty="0"/>
              <a:t> que permite o registro e a avaliação de recursos, devendo o coordenador municipal do PBF avaliar e definir, de acordo com a realidade local, a organização e gestão dos usuários com perfil para cadastrar e avaliar os recursos no </a:t>
            </a:r>
            <a:r>
              <a:rPr lang="pt-BR" sz="2400" dirty="0" err="1"/>
              <a:t>Sicon</a:t>
            </a:r>
            <a:r>
              <a:rPr lang="pt-BR" sz="2400" dirty="0"/>
              <a:t>.</a:t>
            </a:r>
          </a:p>
          <a:p>
            <a:pPr algn="just">
              <a:lnSpc>
                <a:spcPct val="100000"/>
              </a:lnSpc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buNone/>
            </a:pPr>
            <a:r>
              <a:rPr lang="pt-BR" sz="2400" dirty="0"/>
              <a:t>• A coordenação municipal do PBF, ou quem estiver designado para cadastrar e avaliar o recurso, deve orientar as famílias acerca do seu direito ao recurso. 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234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24156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tângulo 1"/>
          <p:cNvSpPr/>
          <p:nvPr/>
        </p:nvSpPr>
        <p:spPr>
          <a:xfrm>
            <a:off x="722520" y="452520"/>
            <a:ext cx="10335960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203864"/>
                </a:solidFill>
                <a:latin typeface="Arial"/>
                <a:ea typeface="DejaVu Sans"/>
              </a:rPr>
              <a:t>Recurso no Sistema de Condicionalidades</a:t>
            </a:r>
          </a:p>
          <a:p>
            <a:pPr algn="just">
              <a:lnSpc>
                <a:spcPct val="100000"/>
              </a:lnSpc>
            </a:pPr>
            <a:endParaRPr lang="pt-BR" sz="2400" dirty="0"/>
          </a:p>
          <a:p>
            <a:pPr algn="just">
              <a:lnSpc>
                <a:spcPct val="100000"/>
              </a:lnSpc>
            </a:pPr>
            <a:r>
              <a:rPr lang="pt-BR" sz="2400" dirty="0"/>
              <a:t>No caso de descumprimentos associados aos integrantes de 0 (zero) a 15 (quinze) anos de idade </a:t>
            </a:r>
            <a:r>
              <a:rPr lang="pt-BR" sz="2400" b="1" dirty="0"/>
              <a:t>e de gestantes</a:t>
            </a:r>
            <a:r>
              <a:rPr lang="pt-BR" sz="2400" dirty="0"/>
              <a:t>, é necessário registrar e avaliar </a:t>
            </a:r>
            <a:r>
              <a:rPr lang="pt-BR" sz="2400" b="1" dirty="0"/>
              <a:t>somente um recurso no </a:t>
            </a:r>
            <a:r>
              <a:rPr lang="pt-BR" sz="2400" b="1" dirty="0" err="1"/>
              <a:t>Sicon</a:t>
            </a:r>
            <a:r>
              <a:rPr lang="pt-BR" sz="2400" dirty="0"/>
              <a:t>, independentemente de haver mais de um beneficiário nessa faixa etária ou gestante em descumprimento.</a:t>
            </a:r>
          </a:p>
          <a:p>
            <a:pPr algn="just">
              <a:lnSpc>
                <a:spcPct val="100000"/>
              </a:lnSpc>
            </a:pPr>
            <a:endParaRPr lang="pt-BR" sz="2400" dirty="0"/>
          </a:p>
          <a:p>
            <a:pPr algn="just">
              <a:lnSpc>
                <a:spcPct val="100000"/>
              </a:lnSpc>
            </a:pPr>
            <a:r>
              <a:rPr lang="pt-BR" sz="2400" dirty="0"/>
              <a:t>• Caso haja mais de um integrante de 0 (zero) a 15 (quinze) anos de idade ou gestante que gerou o efeito por descumprimento de condicionalidades, o recurso só deve ser deferido pela coordenação municipal do PBF, ou a quem estiver designada esta ação, se forem apresentadas justificativas para todos os beneficiários que descumpriram.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234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32355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tângulo 1"/>
          <p:cNvSpPr/>
          <p:nvPr/>
        </p:nvSpPr>
        <p:spPr>
          <a:xfrm>
            <a:off x="1269368" y="1187626"/>
            <a:ext cx="8636633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800" b="1" strike="noStrike" spc="-1" dirty="0">
                <a:solidFill>
                  <a:srgbClr val="203864"/>
                </a:solidFill>
                <a:ea typeface="DejaVu Sans"/>
              </a:rPr>
              <a:t>Recurso Específico </a:t>
            </a:r>
          </a:p>
          <a:p>
            <a:pPr>
              <a:lnSpc>
                <a:spcPct val="100000"/>
              </a:lnSpc>
              <a:buNone/>
            </a:pPr>
            <a:endParaRPr lang="pt-BR" sz="2800" b="1" spc="-1" dirty="0">
              <a:solidFill>
                <a:srgbClr val="203864"/>
              </a:solidFill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2800" dirty="0"/>
              <a:t>No caso de descumprimentos associados ao Benefício Variável do Adolescente (BVA), é necessário registrar e avaliar um recurso para cada integrante que descumpriu as condicionalidades.</a:t>
            </a:r>
            <a:endParaRPr lang="pt-BR" sz="2800" b="0" strike="noStrike" spc="-1" dirty="0"/>
          </a:p>
        </p:txBody>
      </p:sp>
      <p:pic>
        <p:nvPicPr>
          <p:cNvPr id="234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98084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aixaDeTexto 1"/>
          <p:cNvSpPr/>
          <p:nvPr/>
        </p:nvSpPr>
        <p:spPr>
          <a:xfrm>
            <a:off x="1028108" y="1423235"/>
            <a:ext cx="961812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pt-BR" sz="2800" b="0" strike="noStrike" spc="-1" dirty="0">
                <a:solidFill>
                  <a:srgbClr val="203864"/>
                </a:solidFill>
                <a:latin typeface="Arial"/>
                <a:ea typeface="DejaVu Sans"/>
              </a:rPr>
              <a:t>A repercussão por não cumprimento de condicionalidades dos ADOLESCENTES DE 16 E 17 ANOS é diferenciada, tendo sua contagem de efeitos separada. </a:t>
            </a:r>
          </a:p>
          <a:p>
            <a:pPr algn="just">
              <a:lnSpc>
                <a:spcPct val="100000"/>
              </a:lnSpc>
              <a:buNone/>
            </a:pPr>
            <a:endParaRPr lang="pt-BR" sz="2800" spc="-1" dirty="0">
              <a:solidFill>
                <a:srgbClr val="203864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  <a:buNone/>
            </a:pPr>
            <a:r>
              <a:rPr lang="pt-BR" sz="2800" b="0" strike="noStrike" spc="-1" dirty="0">
                <a:solidFill>
                  <a:srgbClr val="203864"/>
                </a:solidFill>
                <a:latin typeface="Arial"/>
                <a:ea typeface="DejaVu Sans"/>
              </a:rPr>
              <a:t>Quando o efeito da repercussão resultar em ação no benefício, será apenas no Benefício Variável Familiar do Adolescente (R$50,00) que não cumpriu a condicionalidade de educação.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216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3344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aixaDeTexto 3"/>
          <p:cNvSpPr/>
          <p:nvPr/>
        </p:nvSpPr>
        <p:spPr>
          <a:xfrm>
            <a:off x="1080000" y="1165320"/>
            <a:ext cx="10869480" cy="423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8" name="Imagem 7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42313"/>
              </p:ext>
            </p:extLst>
          </p:nvPr>
        </p:nvGraphicFramePr>
        <p:xfrm>
          <a:off x="770709" y="1018906"/>
          <a:ext cx="10371907" cy="4924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539">
                  <a:extLst>
                    <a:ext uri="{9D8B030D-6E8A-4147-A177-3AD203B41FA5}">
                      <a16:colId xmlns:a16="http://schemas.microsoft.com/office/drawing/2014/main" val="795181793"/>
                    </a:ext>
                  </a:extLst>
                </a:gridCol>
                <a:gridCol w="1768819">
                  <a:extLst>
                    <a:ext uri="{9D8B030D-6E8A-4147-A177-3AD203B41FA5}">
                      <a16:colId xmlns:a16="http://schemas.microsoft.com/office/drawing/2014/main" val="874682533"/>
                    </a:ext>
                  </a:extLst>
                </a:gridCol>
                <a:gridCol w="1601387">
                  <a:extLst>
                    <a:ext uri="{9D8B030D-6E8A-4147-A177-3AD203B41FA5}">
                      <a16:colId xmlns:a16="http://schemas.microsoft.com/office/drawing/2014/main" val="2623769675"/>
                    </a:ext>
                  </a:extLst>
                </a:gridCol>
                <a:gridCol w="1601387">
                  <a:extLst>
                    <a:ext uri="{9D8B030D-6E8A-4147-A177-3AD203B41FA5}">
                      <a16:colId xmlns:a16="http://schemas.microsoft.com/office/drawing/2014/main" val="2464584940"/>
                    </a:ext>
                  </a:extLst>
                </a:gridCol>
                <a:gridCol w="1980302">
                  <a:extLst>
                    <a:ext uri="{9D8B030D-6E8A-4147-A177-3AD203B41FA5}">
                      <a16:colId xmlns:a16="http://schemas.microsoft.com/office/drawing/2014/main" val="411068494"/>
                    </a:ext>
                  </a:extLst>
                </a:gridCol>
                <a:gridCol w="1222473">
                  <a:extLst>
                    <a:ext uri="{9D8B030D-6E8A-4147-A177-3AD203B41FA5}">
                      <a16:colId xmlns:a16="http://schemas.microsoft.com/office/drawing/2014/main" val="1919753138"/>
                    </a:ext>
                  </a:extLst>
                </a:gridCol>
              </a:tblGrid>
              <a:tr h="9583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Ano/Mês da Repercussão</a:t>
                      </a:r>
                    </a:p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(BVF)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EVOLUÇÃO DE REPERCUSSÕES - PIRACICABA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978085"/>
                  </a:ext>
                </a:extLst>
              </a:tr>
              <a:tr h="6223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Alerta</a:t>
                      </a:r>
                      <a:endParaRPr lang="pt-BR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Bloqueio</a:t>
                      </a:r>
                      <a:endParaRPr lang="pt-BR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Suspensão</a:t>
                      </a:r>
                      <a:endParaRPr lang="pt-BR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Cancelamento</a:t>
                      </a:r>
                      <a:endParaRPr lang="pt-BR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84822"/>
                  </a:ext>
                </a:extLst>
              </a:tr>
              <a:tr h="557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2025/Março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516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173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146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835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9167305"/>
                  </a:ext>
                </a:extLst>
              </a:tr>
              <a:tr h="557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2024/Novembro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489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198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178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865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0448186"/>
                  </a:ext>
                </a:extLst>
              </a:tr>
              <a:tr h="557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2024/Setembro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390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231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123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744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341490"/>
                  </a:ext>
                </a:extLst>
              </a:tr>
              <a:tr h="557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2024/Julho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540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223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106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869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2487969"/>
                  </a:ext>
                </a:extLst>
              </a:tr>
              <a:tr h="557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2024/Maio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712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138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118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968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5598279"/>
                  </a:ext>
                </a:extLst>
              </a:tr>
              <a:tr h="557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2024/Março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419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  <a:latin typeface="+mj-lt"/>
                        </a:rPr>
                        <a:t>136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158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713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37462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bject 13"/>
          <p:cNvSpPr/>
          <p:nvPr/>
        </p:nvSpPr>
        <p:spPr>
          <a:xfrm>
            <a:off x="939218" y="704695"/>
            <a:ext cx="9668160" cy="56908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 algn="just">
              <a:lnSpc>
                <a:spcPct val="100000"/>
              </a:lnSpc>
              <a:spcBef>
                <a:spcPts val="96"/>
              </a:spcBef>
              <a:buClr>
                <a:srgbClr val="222A35"/>
              </a:buClr>
            </a:pPr>
            <a:r>
              <a:rPr lang="pt-BR" sz="3200" b="1" dirty="0"/>
              <a:t>As seguranças socioassistenciais afiançadas pelo SUAS </a:t>
            </a:r>
            <a:r>
              <a:rPr lang="pt-BR" sz="3200" dirty="0"/>
              <a:t>estão previstas no art. 4º da NOB SUAS 2012. </a:t>
            </a:r>
          </a:p>
          <a:p>
            <a:pPr marL="12600" algn="just">
              <a:lnSpc>
                <a:spcPct val="100000"/>
              </a:lnSpc>
              <a:spcBef>
                <a:spcPts val="96"/>
              </a:spcBef>
              <a:buClr>
                <a:srgbClr val="222A35"/>
              </a:buClr>
            </a:pPr>
            <a:endParaRPr lang="pt-BR" sz="2800" dirty="0"/>
          </a:p>
          <a:p>
            <a:pPr marL="12600" algn="just">
              <a:lnSpc>
                <a:spcPct val="100000"/>
              </a:lnSpc>
              <a:spcBef>
                <a:spcPts val="96"/>
              </a:spcBef>
              <a:buClr>
                <a:srgbClr val="222A35"/>
              </a:buClr>
            </a:pPr>
            <a:r>
              <a:rPr lang="pt-BR" sz="4000" b="1" dirty="0"/>
              <a:t>São elas:</a:t>
            </a:r>
          </a:p>
          <a:p>
            <a:pPr marL="12600" algn="just">
              <a:lnSpc>
                <a:spcPct val="100000"/>
              </a:lnSpc>
              <a:spcBef>
                <a:spcPts val="96"/>
              </a:spcBef>
              <a:buClr>
                <a:srgbClr val="222A35"/>
              </a:buClr>
            </a:pPr>
            <a:r>
              <a:rPr lang="pt-BR" sz="4000" dirty="0"/>
              <a:t> I - acolhida;</a:t>
            </a:r>
          </a:p>
          <a:p>
            <a:pPr marL="12600" algn="just">
              <a:spcBef>
                <a:spcPts val="96"/>
              </a:spcBef>
              <a:buClr>
                <a:srgbClr val="222A35"/>
              </a:buClr>
            </a:pPr>
            <a:r>
              <a:rPr lang="pt-BR" sz="4000" dirty="0"/>
              <a:t> </a:t>
            </a:r>
            <a:r>
              <a:rPr lang="pt-BR" sz="4000" b="1" dirty="0">
                <a:solidFill>
                  <a:srgbClr val="0070C0"/>
                </a:solidFill>
              </a:rPr>
              <a:t>II - renda;</a:t>
            </a:r>
          </a:p>
          <a:p>
            <a:pPr marL="12600" algn="just">
              <a:lnSpc>
                <a:spcPct val="100000"/>
              </a:lnSpc>
              <a:spcBef>
                <a:spcPts val="96"/>
              </a:spcBef>
              <a:buClr>
                <a:srgbClr val="222A35"/>
              </a:buClr>
            </a:pPr>
            <a:r>
              <a:rPr lang="pt-BR" sz="4000" dirty="0"/>
              <a:t> III - convívio ou vivência familiar, comunitária e social;</a:t>
            </a:r>
          </a:p>
          <a:p>
            <a:pPr marL="12600" algn="just">
              <a:lnSpc>
                <a:spcPct val="100000"/>
              </a:lnSpc>
              <a:spcBef>
                <a:spcPts val="96"/>
              </a:spcBef>
              <a:buClr>
                <a:srgbClr val="222A35"/>
              </a:buClr>
            </a:pPr>
            <a:r>
              <a:rPr lang="pt-BR" sz="4000" dirty="0"/>
              <a:t> IV - desenvolvimento de autonomia.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131" name="Imagem 1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64985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aixaDeTexto 3"/>
          <p:cNvSpPr/>
          <p:nvPr/>
        </p:nvSpPr>
        <p:spPr>
          <a:xfrm>
            <a:off x="1080000" y="1165320"/>
            <a:ext cx="10869480" cy="423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8" name="Imagem 7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5173"/>
              </p:ext>
            </p:extLst>
          </p:nvPr>
        </p:nvGraphicFramePr>
        <p:xfrm>
          <a:off x="822960" y="1489525"/>
          <a:ext cx="10202092" cy="3909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2663">
                  <a:extLst>
                    <a:ext uri="{9D8B030D-6E8A-4147-A177-3AD203B41FA5}">
                      <a16:colId xmlns:a16="http://schemas.microsoft.com/office/drawing/2014/main" val="3434169106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870974306"/>
                    </a:ext>
                  </a:extLst>
                </a:gridCol>
              </a:tblGrid>
              <a:tr h="41441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 Jan/24/a Mar/25</a:t>
                      </a:r>
                      <a:endParaRPr lang="pt-BR" sz="2000" b="0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Quantidade </a:t>
                      </a:r>
                      <a:endParaRPr lang="pt-BR" sz="2000" b="0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4962841"/>
                  </a:ext>
                </a:extLst>
              </a:tr>
              <a:tr h="592018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Total de atendimentos/acompanhamentos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1103</a:t>
                      </a:r>
                      <a:endParaRPr lang="pt-BR" sz="2000" b="0" i="0" u="none" strike="noStrike">
                        <a:solidFill>
                          <a:srgbClr val="4D90FE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135074"/>
                  </a:ext>
                </a:extLst>
              </a:tr>
              <a:tr h="651220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Atendimentos/acompanhamentos ativos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656</a:t>
                      </a:r>
                      <a:endParaRPr lang="pt-BR" sz="2000" b="0" i="0" u="none" strike="noStrike">
                        <a:solidFill>
                          <a:srgbClr val="4D90FE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7226008"/>
                  </a:ext>
                </a:extLst>
              </a:tr>
              <a:tr h="670953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Atendimentos/acompanhamentos encerrados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447</a:t>
                      </a:r>
                      <a:endParaRPr lang="pt-BR" sz="2000" b="0" i="0" u="none" strike="noStrike">
                        <a:solidFill>
                          <a:srgbClr val="4D90FE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526851"/>
                  </a:ext>
                </a:extLst>
              </a:tr>
              <a:tr h="809090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Atendimentos/acompanhamentos com Interrupção Temporária ativada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effectLst/>
                          <a:latin typeface="Arial Black" panose="020B0A04020102020204" pitchFamily="34" charset="0"/>
                        </a:rPr>
                        <a:t>402</a:t>
                      </a:r>
                      <a:endParaRPr lang="pt-BR" sz="2000" b="0" i="0" u="none" strike="noStrike">
                        <a:solidFill>
                          <a:srgbClr val="4D90FE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6923384"/>
                  </a:ext>
                </a:extLst>
              </a:tr>
              <a:tr h="771703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Atendimentos/acompanhamentos com Interrupção Temporária vigente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402</a:t>
                      </a:r>
                      <a:endParaRPr lang="pt-BR" sz="2000" b="0" i="0" u="none" strike="noStrike" dirty="0">
                        <a:solidFill>
                          <a:srgbClr val="4D90FE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814377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22960" y="425917"/>
            <a:ext cx="1020209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EVOLUÇÃO DO ACOMPANHAMENTO FAMILIAR COM PBF- PIRACICABA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2960" y="5736649"/>
            <a:ext cx="102020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 err="1"/>
              <a:t>Obs</a:t>
            </a:r>
            <a:r>
              <a:rPr lang="pt-BR" b="1" dirty="0"/>
              <a:t>: </a:t>
            </a:r>
            <a:r>
              <a:rPr lang="pt-BR" dirty="0"/>
              <a:t>entre janeiro de 23 a dez de 23: 1520 Acompanhamentos registrados no </a:t>
            </a:r>
            <a:r>
              <a:rPr lang="pt-BR" dirty="0" err="1"/>
              <a:t>Sicon</a:t>
            </a:r>
            <a:r>
              <a:rPr lang="pt-BR" dirty="0"/>
              <a:t> e apenas 01 Interrupção Temporária.</a:t>
            </a:r>
          </a:p>
        </p:txBody>
      </p:sp>
    </p:spTree>
    <p:extLst>
      <p:ext uri="{BB962C8B-B14F-4D97-AF65-F5344CB8AC3E}">
        <p14:creationId xmlns:p14="http://schemas.microsoft.com/office/powerpoint/2010/main" val="1007438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aixaDeTexto 3"/>
          <p:cNvSpPr/>
          <p:nvPr/>
        </p:nvSpPr>
        <p:spPr>
          <a:xfrm>
            <a:off x="1080000" y="1165320"/>
            <a:ext cx="10869480" cy="423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8" name="Imagem 7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46596"/>
              </p:ext>
            </p:extLst>
          </p:nvPr>
        </p:nvGraphicFramePr>
        <p:xfrm>
          <a:off x="692331" y="1123405"/>
          <a:ext cx="10776857" cy="4885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2858">
                  <a:extLst>
                    <a:ext uri="{9D8B030D-6E8A-4147-A177-3AD203B41FA5}">
                      <a16:colId xmlns:a16="http://schemas.microsoft.com/office/drawing/2014/main" val="1348239601"/>
                    </a:ext>
                  </a:extLst>
                </a:gridCol>
                <a:gridCol w="2113108">
                  <a:extLst>
                    <a:ext uri="{9D8B030D-6E8A-4147-A177-3AD203B41FA5}">
                      <a16:colId xmlns:a16="http://schemas.microsoft.com/office/drawing/2014/main" val="2916931198"/>
                    </a:ext>
                  </a:extLst>
                </a:gridCol>
                <a:gridCol w="2305210">
                  <a:extLst>
                    <a:ext uri="{9D8B030D-6E8A-4147-A177-3AD203B41FA5}">
                      <a16:colId xmlns:a16="http://schemas.microsoft.com/office/drawing/2014/main" val="1665972712"/>
                    </a:ext>
                  </a:extLst>
                </a:gridCol>
                <a:gridCol w="1671277">
                  <a:extLst>
                    <a:ext uri="{9D8B030D-6E8A-4147-A177-3AD203B41FA5}">
                      <a16:colId xmlns:a16="http://schemas.microsoft.com/office/drawing/2014/main" val="199937167"/>
                    </a:ext>
                  </a:extLst>
                </a:gridCol>
                <a:gridCol w="1728908">
                  <a:extLst>
                    <a:ext uri="{9D8B030D-6E8A-4147-A177-3AD203B41FA5}">
                      <a16:colId xmlns:a16="http://schemas.microsoft.com/office/drawing/2014/main" val="1133345107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1898682793"/>
                    </a:ext>
                  </a:extLst>
                </a:gridCol>
              </a:tblGrid>
              <a:tr h="12536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Mês de Cálculo do IGD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Período de apuração do </a:t>
                      </a:r>
                      <a:r>
                        <a:rPr lang="pt-BR" sz="1600" b="1" u="none" strike="noStrike" dirty="0" err="1">
                          <a:effectLst/>
                        </a:rPr>
                        <a:t>Acomp</a:t>
                      </a:r>
                      <a:r>
                        <a:rPr lang="pt-BR" sz="1600" b="1" u="none" strike="noStrike" dirty="0">
                          <a:effectLst/>
                        </a:rPr>
                        <a:t>. Familiar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Meses de repercussão/ famílias em Fase de Suspensão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 Famílias em Fase de</a:t>
                      </a:r>
                      <a:br>
                        <a:rPr lang="pt-BR" sz="1600" b="1" u="none" strike="noStrike" dirty="0">
                          <a:effectLst/>
                        </a:rPr>
                      </a:br>
                      <a:r>
                        <a:rPr lang="pt-BR" sz="1600" b="1" u="none" strike="noStrike" dirty="0">
                          <a:effectLst/>
                        </a:rPr>
                        <a:t> Suspensão com </a:t>
                      </a:r>
                      <a:r>
                        <a:rPr lang="pt-BR" sz="1600" b="1" u="none" strike="noStrike" dirty="0" err="1">
                          <a:effectLst/>
                        </a:rPr>
                        <a:t>Acomp</a:t>
                      </a:r>
                      <a:r>
                        <a:rPr lang="pt-BR" sz="1600" b="1" u="none" strike="noStrike" dirty="0">
                          <a:effectLst/>
                        </a:rPr>
                        <a:t>. Familiar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Total de Famílias em Fase de Suspensão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Taxa de Acompanhamento Familiar para IGD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143836"/>
                  </a:ext>
                </a:extLst>
              </a:tr>
              <a:tr h="6053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Jan/2025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Set/2024, Out/2024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Mai/2024, </a:t>
                      </a:r>
                      <a:r>
                        <a:rPr lang="pt-BR" sz="1600" u="none" strike="noStrike" dirty="0" err="1">
                          <a:effectLst/>
                        </a:rPr>
                        <a:t>Jul</a:t>
                      </a:r>
                      <a:r>
                        <a:rPr lang="pt-BR" sz="1600" u="none" strike="noStrike" dirty="0">
                          <a:effectLst/>
                        </a:rPr>
                        <a:t>/2024, Set/2024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58 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278 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20.86%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75474"/>
                  </a:ext>
                </a:extLst>
              </a:tr>
              <a:tr h="6053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Dez/2024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Set/2024, Out/2024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Mai/2024, </a:t>
                      </a:r>
                      <a:r>
                        <a:rPr lang="pt-BR" sz="1600" u="none" strike="noStrike" dirty="0" err="1">
                          <a:effectLst/>
                        </a:rPr>
                        <a:t>Jul</a:t>
                      </a:r>
                      <a:r>
                        <a:rPr lang="pt-BR" sz="1600" u="none" strike="noStrike" dirty="0">
                          <a:effectLst/>
                        </a:rPr>
                        <a:t>/2024, Set/2024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58 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278 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20.86%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113317"/>
                  </a:ext>
                </a:extLst>
              </a:tr>
              <a:tr h="6053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</a:rPr>
                        <a:t>Nov</a:t>
                      </a:r>
                      <a:r>
                        <a:rPr lang="pt-BR" sz="1600" u="none" strike="noStrike" dirty="0">
                          <a:effectLst/>
                        </a:rPr>
                        <a:t>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Set/2024, Out/2024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Mai/2024, </a:t>
                      </a:r>
                      <a:r>
                        <a:rPr lang="pt-BR" sz="1600" u="none" strike="noStrike" dirty="0" err="1">
                          <a:effectLst/>
                        </a:rPr>
                        <a:t>Jul</a:t>
                      </a:r>
                      <a:r>
                        <a:rPr lang="pt-BR" sz="1600" u="none" strike="noStrike" dirty="0">
                          <a:effectLst/>
                        </a:rPr>
                        <a:t>/2024, Set/2024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58 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278 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20.86%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117046"/>
                  </a:ext>
                </a:extLst>
              </a:tr>
              <a:tr h="6053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Out/2024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</a:rPr>
                        <a:t>Jul</a:t>
                      </a:r>
                      <a:r>
                        <a:rPr lang="pt-BR" sz="1600" u="none" strike="noStrike" dirty="0">
                          <a:effectLst/>
                        </a:rPr>
                        <a:t>/2024, </a:t>
                      </a:r>
                      <a:r>
                        <a:rPr lang="pt-BR" sz="1600" u="none" strike="noStrike" dirty="0" err="1">
                          <a:effectLst/>
                        </a:rPr>
                        <a:t>Ago</a:t>
                      </a:r>
                      <a:r>
                        <a:rPr lang="pt-BR" sz="1600" u="none" strike="noStrike" dirty="0">
                          <a:effectLst/>
                        </a:rPr>
                        <a:t>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Mar/2024, Mai/2024, </a:t>
                      </a:r>
                      <a:r>
                        <a:rPr lang="pt-BR" sz="1600" u="none" strike="noStrike" dirty="0" err="1">
                          <a:effectLst/>
                        </a:rPr>
                        <a:t>Jul</a:t>
                      </a:r>
                      <a:r>
                        <a:rPr lang="pt-BR" sz="1600" u="none" strike="noStrike" dirty="0">
                          <a:effectLst/>
                        </a:rPr>
                        <a:t>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41 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294 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13.95%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57579"/>
                  </a:ext>
                </a:extLst>
              </a:tr>
              <a:tr h="6053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Set/2024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</a:rPr>
                        <a:t>Jul</a:t>
                      </a:r>
                      <a:r>
                        <a:rPr lang="pt-BR" sz="1600" u="none" strike="noStrike" dirty="0">
                          <a:effectLst/>
                        </a:rPr>
                        <a:t>/2024, </a:t>
                      </a:r>
                      <a:r>
                        <a:rPr lang="pt-BR" sz="1600" u="none" strike="noStrike" dirty="0" err="1">
                          <a:effectLst/>
                        </a:rPr>
                        <a:t>Ago</a:t>
                      </a:r>
                      <a:r>
                        <a:rPr lang="pt-BR" sz="1600" u="none" strike="noStrike" dirty="0">
                          <a:effectLst/>
                        </a:rPr>
                        <a:t>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Mar/2024, Mai/2024, </a:t>
                      </a:r>
                      <a:r>
                        <a:rPr lang="pt-BR" sz="1600" u="none" strike="noStrike" dirty="0" err="1">
                          <a:effectLst/>
                        </a:rPr>
                        <a:t>Jul</a:t>
                      </a:r>
                      <a:r>
                        <a:rPr lang="pt-BR" sz="1600" u="none" strike="noStrike" dirty="0">
                          <a:effectLst/>
                        </a:rPr>
                        <a:t>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41 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294 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13.95%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36354"/>
                  </a:ext>
                </a:extLst>
              </a:tr>
              <a:tr h="6053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</a:rPr>
                        <a:t>Ago</a:t>
                      </a:r>
                      <a:r>
                        <a:rPr lang="pt-BR" sz="1600" u="none" strike="noStrike" dirty="0">
                          <a:effectLst/>
                        </a:rPr>
                        <a:t>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Mai/2024, </a:t>
                      </a:r>
                      <a:r>
                        <a:rPr lang="pt-BR" sz="1600" u="none" strike="noStrike" dirty="0" err="1">
                          <a:effectLst/>
                        </a:rPr>
                        <a:t>Jun</a:t>
                      </a:r>
                      <a:r>
                        <a:rPr lang="pt-BR" sz="1600" u="none" strike="noStrike" dirty="0">
                          <a:effectLst/>
                        </a:rPr>
                        <a:t>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Mar/2024, Mai/2024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30 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249 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12.05%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14920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92330" y="535577"/>
            <a:ext cx="107768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pt-BR" sz="2800" b="1" dirty="0"/>
              <a:t>Taxa de Acompanhamento Familiar para incentivo do IGD </a:t>
            </a:r>
            <a:endParaRPr lang="pt-BR" sz="2800" b="1" dirty="0">
              <a:solidFill>
                <a:srgbClr val="000000"/>
              </a:solidFill>
              <a:latin typeface="SansSerif"/>
            </a:endParaRPr>
          </a:p>
        </p:txBody>
      </p:sp>
    </p:spTree>
    <p:extLst>
      <p:ext uri="{BB962C8B-B14F-4D97-AF65-F5344CB8AC3E}">
        <p14:creationId xmlns:p14="http://schemas.microsoft.com/office/powerpoint/2010/main" val="2486331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5" y="1118321"/>
            <a:ext cx="91630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19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581891"/>
            <a:ext cx="10196945" cy="492384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07128" y="53364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/>
              <a:t>MDS Em Números</a:t>
            </a:r>
          </a:p>
          <a:p>
            <a:pPr algn="just"/>
            <a:r>
              <a:rPr lang="pt-BR" dirty="0">
                <a:hlinkClick r:id="rId4"/>
              </a:rPr>
              <a:t>https://aplicacoes.cidadania.gov.br/cidnum/#/app/home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479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3" name="Retângulo 2"/>
          <p:cNvSpPr/>
          <p:nvPr/>
        </p:nvSpPr>
        <p:spPr>
          <a:xfrm>
            <a:off x="2313709" y="360218"/>
            <a:ext cx="6040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MDS Em Números</a:t>
            </a:r>
          </a:p>
          <a:p>
            <a:pPr algn="just"/>
            <a:r>
              <a:rPr lang="pt-BR" b="1" dirty="0">
                <a:solidFill>
                  <a:srgbClr val="0070C0"/>
                </a:solidFill>
              </a:rPr>
              <a:t>https://aplicacoes.cidadania.gov.br/cidnum/#/login</a:t>
            </a:r>
          </a:p>
          <a:p>
            <a:pPr algn="just"/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28" y="1098974"/>
            <a:ext cx="8077199" cy="46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36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m 4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3" y="302278"/>
            <a:ext cx="9984523" cy="59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m 5"/>
          <p:cNvPicPr/>
          <p:nvPr/>
        </p:nvPicPr>
        <p:blipFill>
          <a:blip r:embed="rId2"/>
          <a:stretch/>
        </p:blipFill>
        <p:spPr>
          <a:xfrm>
            <a:off x="0" y="6710400"/>
            <a:ext cx="12190320" cy="144000"/>
          </a:xfrm>
          <a:prstGeom prst="rect">
            <a:avLst/>
          </a:prstGeom>
          <a:ln w="0">
            <a:noFill/>
          </a:ln>
        </p:spPr>
      </p:pic>
      <p:sp>
        <p:nvSpPr>
          <p:cNvPr id="251" name="CaixaDeTexto 1"/>
          <p:cNvSpPr/>
          <p:nvPr/>
        </p:nvSpPr>
        <p:spPr>
          <a:xfrm>
            <a:off x="4663440" y="4389120"/>
            <a:ext cx="30942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BR" sz="32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OBRIGADO!!!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13"/>
          <p:cNvSpPr/>
          <p:nvPr/>
        </p:nvSpPr>
        <p:spPr>
          <a:xfrm>
            <a:off x="1285920" y="852120"/>
            <a:ext cx="9151560" cy="48290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pt-BR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São objetivos do Programa Bolsa Família</a:t>
            </a:r>
          </a:p>
          <a:p>
            <a:pPr marL="12600" algn="just">
              <a:lnSpc>
                <a:spcPct val="100000"/>
              </a:lnSpc>
              <a:spcBef>
                <a:spcPts val="96"/>
              </a:spcBef>
              <a:buNone/>
            </a:pPr>
            <a:endParaRPr lang="pt-BR" sz="28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pt-BR" sz="2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1 - combater a fome, por meio da transferência direta de renda às famílias beneficiárias; </a:t>
            </a:r>
            <a:endParaRPr lang="pt-BR" sz="28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96"/>
              </a:spcBef>
              <a:buNone/>
            </a:pPr>
            <a:endParaRPr lang="pt-BR" sz="28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pt-BR" sz="2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2 - contribuir para a interrupção do ciclo de reprodução da pobreza entre as gerações; </a:t>
            </a:r>
            <a:endParaRPr lang="pt-BR" sz="28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96"/>
              </a:spcBef>
              <a:buNone/>
            </a:pPr>
            <a:endParaRPr lang="pt-BR" sz="28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96"/>
              </a:spcBef>
              <a:buNone/>
            </a:pPr>
            <a:r>
              <a:rPr lang="pt-BR" sz="2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3 - promover o desenvolvimento e a proteção social das famílias, especialmente das crianças, dos adolescentes e dos jovens em situação de pobreza.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133" name="Imagem 1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7D00A60-FB1F-4854-B8C3-2B761CF72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51489"/>
              </p:ext>
            </p:extLst>
          </p:nvPr>
        </p:nvGraphicFramePr>
        <p:xfrm>
          <a:off x="1261718" y="1209270"/>
          <a:ext cx="8774093" cy="3074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9334">
                  <a:extLst>
                    <a:ext uri="{9D8B030D-6E8A-4147-A177-3AD203B41FA5}">
                      <a16:colId xmlns:a16="http://schemas.microsoft.com/office/drawing/2014/main" val="601164144"/>
                    </a:ext>
                  </a:extLst>
                </a:gridCol>
                <a:gridCol w="2171384">
                  <a:extLst>
                    <a:ext uri="{9D8B030D-6E8A-4147-A177-3AD203B41FA5}">
                      <a16:colId xmlns:a16="http://schemas.microsoft.com/office/drawing/2014/main" val="909486449"/>
                    </a:ext>
                  </a:extLst>
                </a:gridCol>
                <a:gridCol w="1093375">
                  <a:extLst>
                    <a:ext uri="{9D8B030D-6E8A-4147-A177-3AD203B41FA5}">
                      <a16:colId xmlns:a16="http://schemas.microsoft.com/office/drawing/2014/main" val="301363846"/>
                    </a:ext>
                  </a:extLst>
                </a:gridCol>
              </a:tblGrid>
              <a:tr h="764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Beneficiários (mil)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(%)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124285"/>
                  </a:ext>
                </a:extLst>
              </a:tr>
              <a:tr h="37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11.628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727739"/>
                  </a:ext>
                </a:extLst>
              </a:tr>
              <a:tr h="37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Permanecem beneficiários do BF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2.373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20,4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32414"/>
                  </a:ext>
                </a:extLst>
              </a:tr>
              <a:tr h="448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Cadastrados não beneficiários do BF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1.628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43044"/>
                  </a:ext>
                </a:extLst>
              </a:tr>
              <a:tr h="37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Não encontrados no CadÚnico</a:t>
                      </a:r>
                      <a:endParaRPr lang="pt-B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7.627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65,6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1920"/>
                  </a:ext>
                </a:extLst>
              </a:tr>
              <a:tr h="37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>
                          <a:solidFill>
                            <a:schemeClr val="tx1"/>
                          </a:solidFill>
                          <a:effectLst/>
                        </a:rPr>
                        <a:t>Estimativa falecidos</a:t>
                      </a:r>
                      <a:endParaRPr lang="pt-BR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176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761947"/>
                  </a:ext>
                </a:extLst>
              </a:tr>
              <a:tr h="372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Fora do CadÚnico (taxa de saída)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7.451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64,1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3961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A7A6939-41AD-40E2-82A6-FD5647FA57FF}"/>
              </a:ext>
            </a:extLst>
          </p:cNvPr>
          <p:cNvSpPr txBox="1"/>
          <p:nvPr/>
        </p:nvSpPr>
        <p:spPr>
          <a:xfrm>
            <a:off x="1144152" y="252824"/>
            <a:ext cx="9436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Evidências sobre combate à pobreza intergeracional </a:t>
            </a:r>
            <a:endParaRPr lang="pt-BR" sz="2400" dirty="0"/>
          </a:p>
          <a:p>
            <a:pPr algn="just"/>
            <a:r>
              <a:rPr lang="pt-BR" sz="2400" dirty="0"/>
              <a:t>Situação dos beneficiários de 7 a 16 anos, em 2005, após 14 anos.</a:t>
            </a: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94EDC0A-8CD3-4E33-A780-A149AF5DA828}"/>
              </a:ext>
            </a:extLst>
          </p:cNvPr>
          <p:cNvSpPr/>
          <p:nvPr/>
        </p:nvSpPr>
        <p:spPr>
          <a:xfrm>
            <a:off x="1144152" y="4732996"/>
            <a:ext cx="1627369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FGV/IBRE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44152" y="5228901"/>
            <a:ext cx="994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333333"/>
                </a:solidFill>
                <a:latin typeface="Arial" panose="020B0604020202020204" pitchFamily="34" charset="0"/>
              </a:rPr>
              <a:t>Banco Mundial 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</a:rPr>
              <a:t>aponta um efeito multiplicador de 2,16 por dólar investido no Bolsa Família. Levando em conta o custo de cada emprego formal criado graças à dinamização da economia proporcionada pelo BF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8640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m 4"/>
          <p:cNvPicPr/>
          <p:nvPr/>
        </p:nvPicPr>
        <p:blipFill>
          <a:blip r:embed="rId3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67BEDA3-1435-4013-9E33-BE1B28F2F3E1}"/>
              </a:ext>
            </a:extLst>
          </p:cNvPr>
          <p:cNvSpPr/>
          <p:nvPr/>
        </p:nvSpPr>
        <p:spPr>
          <a:xfrm>
            <a:off x="1192306" y="329095"/>
            <a:ext cx="952051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Procedimentos de Entrada no Programa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Para a entrada de famílias são realizados os processos de </a:t>
            </a:r>
            <a:r>
              <a:rPr lang="pt-BR" sz="2000" b="1" dirty="0"/>
              <a:t>habilitação, seleção e concessão de benefícios.</a:t>
            </a:r>
            <a:endParaRPr lang="pt-BR" sz="2000" strike="sngStrike" dirty="0">
              <a:solidFill>
                <a:srgbClr val="FF0000"/>
              </a:solidFill>
            </a:endParaRP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</a:t>
            </a:r>
            <a:r>
              <a:rPr lang="pt-BR" sz="2000" b="1" dirty="0"/>
              <a:t>habilitação</a:t>
            </a:r>
            <a:r>
              <a:rPr lang="pt-BR" sz="2000" dirty="0"/>
              <a:t> identifica as famílias inscritas no Cadastro Único, com dados atualizados nos últimos 24 meses, sem pendências e impedimentos e </a:t>
            </a:r>
            <a:r>
              <a:rPr lang="pt-BR" sz="2000" b="1" dirty="0"/>
              <a:t>renda mensal por pessoa de até R$ 218,00.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A </a:t>
            </a:r>
            <a:r>
              <a:rPr lang="pt-BR" sz="2000" b="1" dirty="0"/>
              <a:t>seleção</a:t>
            </a:r>
            <a:r>
              <a:rPr lang="pt-BR" sz="2000" dirty="0"/>
              <a:t> ordena municípios, da menor cobertura, em relação à estimativa de pobreza, bem como as famílias no território, considerando, especialmente aquelas com a menor renda por pessoa, maior quantidade de crianças e adolescentes na família.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Na </a:t>
            </a:r>
            <a:r>
              <a:rPr lang="pt-BR" sz="2000" b="1" dirty="0"/>
              <a:t>concessão</a:t>
            </a:r>
            <a:r>
              <a:rPr lang="pt-BR" sz="2000" dirty="0"/>
              <a:t>, o programa identifica e inclui as novas famílias que serão incluídas e que começarão a receber o benefício.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Todo o processo é realizado mensalmente, deforma automatizada e impessoal, de acordo com o calendário operacional do programa.</a:t>
            </a:r>
          </a:p>
        </p:txBody>
      </p:sp>
    </p:spTree>
    <p:extLst>
      <p:ext uri="{BB962C8B-B14F-4D97-AF65-F5344CB8AC3E}">
        <p14:creationId xmlns:p14="http://schemas.microsoft.com/office/powerpoint/2010/main" val="36356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m 4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8888E22-196C-476F-89DC-F8D8C641566B}"/>
              </a:ext>
            </a:extLst>
          </p:cNvPr>
          <p:cNvSpPr/>
          <p:nvPr/>
        </p:nvSpPr>
        <p:spPr>
          <a:xfrm>
            <a:off x="963298" y="667033"/>
            <a:ext cx="99239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As famílias habilitadas ao PBF poderão ser dispostas nas seguintes categorias, de modo a distinguir aquelas em condições de maior vulnerabilidade social, conforme informações constantes do </a:t>
            </a:r>
            <a:r>
              <a:rPr lang="pt-BR" sz="2800" dirty="0" err="1"/>
              <a:t>CadÚnico</a:t>
            </a:r>
            <a:r>
              <a:rPr lang="pt-BR" sz="2800" dirty="0"/>
              <a:t>: </a:t>
            </a:r>
          </a:p>
          <a:p>
            <a:pPr algn="just"/>
            <a:endParaRPr lang="pt-BR" sz="2800" dirty="0"/>
          </a:p>
          <a:p>
            <a:r>
              <a:rPr lang="pt-BR" sz="2800" dirty="0"/>
              <a:t>I - famílias com integrantes em situação de trabalho infantil;</a:t>
            </a:r>
          </a:p>
          <a:p>
            <a:pPr algn="just"/>
            <a:r>
              <a:rPr lang="pt-BR" sz="2800" dirty="0"/>
              <a:t>II - famílias com integrantes libertos de situação análoga à de trabalho escravo;</a:t>
            </a:r>
          </a:p>
          <a:p>
            <a:r>
              <a:rPr lang="pt-BR" sz="2800" dirty="0"/>
              <a:t>III - famílias quilombolas;</a:t>
            </a:r>
          </a:p>
          <a:p>
            <a:r>
              <a:rPr lang="pt-BR" sz="2800" dirty="0"/>
              <a:t>IV - famílias indígenas; </a:t>
            </a:r>
          </a:p>
          <a:p>
            <a:r>
              <a:rPr lang="pt-BR" sz="2800" dirty="0"/>
              <a:t>V - famílias com catadores de material reciclável.</a:t>
            </a:r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6156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m 4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2" y="543882"/>
            <a:ext cx="8386355" cy="57345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63041" y="477323"/>
            <a:ext cx="644038" cy="5940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B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N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F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Í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C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I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O</a:t>
            </a:r>
          </a:p>
          <a:p>
            <a:pPr algn="ctr"/>
            <a:r>
              <a:rPr lang="pt-BR" sz="3800" dirty="0">
                <a:solidFill>
                  <a:srgbClr val="0070C0"/>
                </a:solidFill>
                <a:latin typeface="Arial Black" panose="020B0A04020102020204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m 3"/>
          <p:cNvPicPr/>
          <p:nvPr/>
        </p:nvPicPr>
        <p:blipFill>
          <a:blip r:embed="rId2"/>
          <a:stretch/>
        </p:blipFill>
        <p:spPr>
          <a:xfrm>
            <a:off x="11243160" y="6104520"/>
            <a:ext cx="870840" cy="556920"/>
          </a:xfrm>
          <a:prstGeom prst="rect">
            <a:avLst/>
          </a:prstGeom>
          <a:ln w="0"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09600" y="52647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BRASIL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34" y="988138"/>
            <a:ext cx="9392195" cy="53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6509</TotalTime>
  <Words>1989</Words>
  <Application>Microsoft Office PowerPoint</Application>
  <PresentationFormat>Widescreen</PresentationFormat>
  <Paragraphs>266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Calibri</vt:lpstr>
      <vt:lpstr>Comic Sans MS</vt:lpstr>
      <vt:lpstr>DejaVu Sans</vt:lpstr>
      <vt:lpstr>SansSerif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Thiago Rocha</dc:creator>
  <dc:description/>
  <cp:lastModifiedBy>HEDER CLAUDIO AUGUSTO DE SOUSA</cp:lastModifiedBy>
  <cp:revision>540</cp:revision>
  <dcterms:created xsi:type="dcterms:W3CDTF">2023-03-16T21:20:46Z</dcterms:created>
  <dcterms:modified xsi:type="dcterms:W3CDTF">2025-03-06T15:10:50Z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56</vt:i4>
  </property>
</Properties>
</file>